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1"/>
  </p:notesMasterIdLst>
  <p:sldIdLst>
    <p:sldId id="257" r:id="rId2"/>
    <p:sldId id="313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42" r:id="rId24"/>
    <p:sldId id="353" r:id="rId25"/>
    <p:sldId id="354" r:id="rId26"/>
    <p:sldId id="355" r:id="rId27"/>
    <p:sldId id="356" r:id="rId28"/>
    <p:sldId id="357" r:id="rId29"/>
    <p:sldId id="312" r:id="rId30"/>
  </p:sldIdLst>
  <p:sldSz cx="12192000" cy="6858000"/>
  <p:notesSz cx="6858000" cy="9144000"/>
  <p:embeddedFontLs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Helvetica Bold" panose="020B0604020202020204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41" userDrawn="1">
          <p15:clr>
            <a:srgbClr val="F26B43"/>
          </p15:clr>
        </p15:guide>
        <p15:guide id="3" pos="7242" userDrawn="1">
          <p15:clr>
            <a:srgbClr val="A4A3A4"/>
          </p15:clr>
        </p15:guide>
        <p15:guide id="4" pos="7423" userDrawn="1">
          <p15:clr>
            <a:srgbClr val="F26B43"/>
          </p15:clr>
        </p15:guide>
        <p15:guide id="5" orient="horz" pos="4201" userDrawn="1">
          <p15:clr>
            <a:srgbClr val="F26B43"/>
          </p15:clr>
        </p15:guide>
        <p15:guide id="6" orient="horz" pos="2795" userDrawn="1">
          <p15:clr>
            <a:srgbClr val="A4A3A4"/>
          </p15:clr>
        </p15:guide>
        <p15:guide id="7" pos="5428" userDrawn="1">
          <p15:clr>
            <a:srgbClr val="A4A3A4"/>
          </p15:clr>
        </p15:guide>
        <p15:guide id="8" orient="horz" pos="4019" userDrawn="1">
          <p15:clr>
            <a:srgbClr val="A4A3A4"/>
          </p15:clr>
        </p15:guide>
        <p15:guide id="9" pos="2229" userDrawn="1">
          <p15:clr>
            <a:srgbClr val="A4A3A4"/>
          </p15:clr>
        </p15:guide>
        <p15:guide id="10" pos="357" userDrawn="1">
          <p15:clr>
            <a:srgbClr val="9FCC3B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6D8"/>
    <a:srgbClr val="E1DFF2"/>
    <a:srgbClr val="F4ECE4"/>
    <a:srgbClr val="D1E2FD"/>
    <a:srgbClr val="F6F8FB"/>
    <a:srgbClr val="FFFFFF"/>
    <a:srgbClr val="F6F7F8"/>
    <a:srgbClr val="76B531"/>
    <a:srgbClr val="F3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58" y="624"/>
      </p:cViewPr>
      <p:guideLst>
        <p:guide orient="horz" pos="232"/>
        <p:guide pos="241"/>
        <p:guide pos="7242"/>
        <p:guide pos="7423"/>
        <p:guide orient="horz" pos="4201"/>
        <p:guide orient="horz" pos="2795"/>
        <p:guide pos="5428"/>
        <p:guide orient="horz" pos="4019"/>
        <p:guide pos="2229"/>
        <p:guide pos="35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\Desktop\&#1059;&#1095;&#1080;&#1090;&#1077;&#1083;&#1100;%20&#1075;&#1086;&#1076;&#1072;\4%20&#1080;&#1089;&#1087;&#1099;&#1090;&#1072;&#1085;&#1080;&#1077;%20-%20&#1084;&#1072;&#1089;&#1090;&#1077;&#1088;-&#1082;&#1083;&#1072;&#1089;&#1089;\&#1072;&#1085;&#1082;&#1077;&#1090;&#1080;&#1088;&#1086;&#1074;&#1072;&#1085;&#1080;&#107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\Desktop\&#1059;&#1095;&#1080;&#1090;&#1077;&#1083;&#1100;%20&#1075;&#1086;&#1076;&#1072;\4%20&#1080;&#1089;&#1087;&#1099;&#1090;&#1072;&#1085;&#1080;&#1077;%20-%20&#1084;&#1072;&#1089;&#1090;&#1077;&#1088;-&#1082;&#1083;&#1072;&#1089;&#1089;\&#1072;&#1085;&#1082;&#1077;&#1090;&#1080;&#1088;&#1086;&#1074;&#1072;&#1085;&#1080;&#1077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\Desktop\&#1059;&#1095;&#1080;&#1090;&#1077;&#1083;&#1100;%20&#1075;&#1086;&#1076;&#1072;\4%20&#1080;&#1089;&#1087;&#1099;&#1090;&#1072;&#1085;&#1080;&#1077;%20-%20&#1084;&#1072;&#1089;&#1090;&#1077;&#1088;-&#1082;&#1083;&#1072;&#1089;&#1089;\&#1072;&#1085;&#1082;&#1077;&#1090;&#1080;&#1088;&#1086;&#1074;&#1072;&#1085;&#1080;&#1077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4;&#1077;&#1085;&#1080;&#1089;\Desktop\&#1088;&#1077;&#1079;&#1091;&#1083;&#1100;&#1090;&#1072;&#1090;&#1099;%20&#1086;&#1075;&#1101;%20&#1084;&#1072;&#1090;&#1077;&#1084;&#1072;&#1090;&#1080;&#1082;&#1072;%202024\02_220001_022%20&#1086;&#1089;&#1085;&#1086;&#1074;&#1085;&#1086;&#1081;%20&#1087;&#1077;&#1088;&#1080;&#1086;&#1076;%20&#1103;%20&#1087;&#1088;&#1072;&#1074;&#1080;&#1083;%20&#1089;&#1074;&#1086;&#1080;&#1093;%20&#1090;&#1086;&#1083;&#1100;&#1082;&#1086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4;&#1077;&#1085;&#1080;&#1089;\Desktop\&#1088;&#1077;&#1079;&#1091;&#1083;&#1100;&#1090;&#1072;&#1090;&#1099;%20&#1086;&#1075;&#1101;%20&#1084;&#1072;&#1090;&#1077;&#1084;&#1072;&#1090;&#1080;&#1082;&#1072;%202024\02_220001_022%20&#1086;&#1089;&#1085;&#1086;&#1074;&#1085;&#1086;&#1081;%20&#1087;&#1077;&#1088;&#1080;&#1086;&#1076;%20&#1103;%20&#1087;&#1088;&#1072;&#1074;&#1080;&#1083;%20&#1089;&#1074;&#1086;&#1080;&#1093;%20&#1090;&#1086;&#1083;&#1100;&#1082;&#1086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\Desktop\&#1059;&#1095;&#1080;&#1090;&#1077;&#1083;&#1100;%20&#1075;&#1086;&#1076;&#1072;\4%20&#1080;&#1089;&#1087;&#1099;&#1090;&#1072;&#1085;&#1080;&#1077;%20-%20&#1084;&#1072;&#1089;&#1090;&#1077;&#1088;-&#1082;&#1083;&#1072;&#1089;&#1089;\&#1072;&#1085;&#1082;&#1077;&#1090;&#1080;&#1088;&#1086;&#1074;&#1072;&#1085;&#1080;&#107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\Desktop\&#1059;&#1095;&#1080;&#1090;&#1077;&#1083;&#1100;%20&#1075;&#1086;&#1076;&#1072;\4%20&#1080;&#1089;&#1087;&#1099;&#1090;&#1072;&#1085;&#1080;&#1077;%20-%20&#1084;&#1072;&#1089;&#1090;&#1077;&#1088;-&#1082;&#1083;&#1072;&#1089;&#1089;\&#1072;&#1085;&#1082;&#1077;&#1090;&#1080;&#1088;&#1086;&#1074;&#1072;&#1085;&#1080;&#107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\Desktop\&#1059;&#1095;&#1080;&#1090;&#1077;&#1083;&#1100;%20&#1075;&#1086;&#1076;&#1072;\4%20&#1080;&#1089;&#1087;&#1099;&#1090;&#1072;&#1085;&#1080;&#1077;%20-%20&#1084;&#1072;&#1089;&#1090;&#1077;&#1088;-&#1082;&#1083;&#1072;&#1089;&#1089;\&#1072;&#1085;&#1082;&#1077;&#1090;&#1080;&#1088;&#1086;&#1074;&#1072;&#1085;&#1080;&#1077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\Desktop\&#1059;&#1095;&#1080;&#1090;&#1077;&#1083;&#1100;%20&#1075;&#1086;&#1076;&#1072;\4%20&#1080;&#1089;&#1087;&#1099;&#1090;&#1072;&#1085;&#1080;&#1077;%20-%20&#1084;&#1072;&#1089;&#1090;&#1077;&#1088;-&#1082;&#1083;&#1072;&#1089;&#1089;\&#1072;&#1085;&#1082;&#1077;&#1090;&#1080;&#1088;&#1086;&#1074;&#1072;&#1085;&#1080;&#1077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\Desktop\&#1059;&#1095;&#1080;&#1090;&#1077;&#1083;&#1100;%20&#1075;&#1086;&#1076;&#1072;\4%20&#1080;&#1089;&#1087;&#1099;&#1090;&#1072;&#1085;&#1080;&#1077;%20-%20&#1084;&#1072;&#1089;&#1090;&#1077;&#1088;-&#1082;&#1083;&#1072;&#1089;&#1089;\&#1072;&#1085;&#1082;&#1077;&#1090;&#1080;&#1088;&#1086;&#1074;&#1072;&#1085;&#1080;&#1077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\Desktop\&#1059;&#1095;&#1080;&#1090;&#1077;&#1083;&#1100;%20&#1075;&#1086;&#1076;&#1072;\4%20&#1080;&#1089;&#1087;&#1099;&#1090;&#1072;&#1085;&#1080;&#1077;%20-%20&#1084;&#1072;&#1089;&#1090;&#1077;&#1088;-&#1082;&#1083;&#1072;&#1089;&#1089;\&#1072;&#1085;&#1082;&#1077;&#1090;&#1080;&#1088;&#1086;&#1074;&#1072;&#1085;&#1080;&#1077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\Desktop\&#1059;&#1095;&#1080;&#1090;&#1077;&#1083;&#1100;%20&#1075;&#1086;&#1076;&#1072;\4%20&#1080;&#1089;&#1087;&#1099;&#1090;&#1072;&#1085;&#1080;&#1077;%20-%20&#1084;&#1072;&#1089;&#1090;&#1077;&#1088;-&#1082;&#1083;&#1072;&#1089;&#1089;\&#1072;&#1085;&#1082;&#1077;&#1090;&#1080;&#1088;&#1086;&#1074;&#1072;&#1085;&#1080;&#1077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\Desktop\&#1059;&#1095;&#1080;&#1090;&#1077;&#1083;&#1100;%20&#1075;&#1086;&#1076;&#1072;\4%20&#1080;&#1089;&#1087;&#1099;&#1090;&#1072;&#1085;&#1080;&#1077;%20-%20&#1084;&#1072;&#1089;&#1090;&#1077;&#1088;-&#1082;&#1083;&#1072;&#1089;&#1089;\&#1072;&#1085;&#1082;&#1077;&#1090;&#1080;&#1088;&#1086;&#1074;&#1072;&#1085;&#1080;&#1077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Как ты относишься к списыванию в процессе обучения?</a:t>
            </a:r>
          </a:p>
        </c:rich>
      </c:tx>
      <c:layout>
        <c:manualLayout>
          <c:xMode val="edge"/>
          <c:yMode val="edge"/>
          <c:x val="0.1392545272782616"/>
          <c:y val="1.2175754621154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4989856615057394E-2"/>
                  <c:y val="-0.113640376464106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1F4-4410-A60D-CE0D2318C63B}"/>
                </c:ext>
              </c:extLst>
            </c:dLbl>
            <c:dLbl>
              <c:idx val="1"/>
              <c:layout>
                <c:manualLayout>
                  <c:x val="1.4255126769097456E-2"/>
                  <c:y val="-5.0732310921476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1F4-4410-A60D-CE0D2318C63B}"/>
                </c:ext>
              </c:extLst>
            </c:dLbl>
            <c:dLbl>
              <c:idx val="2"/>
              <c:layout>
                <c:manualLayout>
                  <c:x val="2.2030650461332433E-2"/>
                  <c:y val="-4.464443361089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1F4-4410-A60D-CE0D2318C63B}"/>
                </c:ext>
              </c:extLst>
            </c:dLbl>
            <c:dLbl>
              <c:idx val="3"/>
              <c:layout>
                <c:manualLayout>
                  <c:x val="2.0734729845960032E-2"/>
                  <c:y val="-3.2468678989744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1F4-4410-A60D-CE0D2318C6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'1'!$A$3:$A$6</c:f>
              <c:strCache>
                <c:ptCount val="4"/>
                <c:pt idx="0">
                  <c:v>Осуждаю</c:v>
                </c:pt>
                <c:pt idx="1">
                  <c:v>Плохо, но в некоторых случаях допустимо</c:v>
                </c:pt>
                <c:pt idx="2">
                  <c:v>Нейтрально</c:v>
                </c:pt>
                <c:pt idx="3">
                  <c:v>Положительно</c:v>
                </c:pt>
              </c:strCache>
            </c:strRef>
          </c:cat>
          <c:val>
            <c:numRef>
              <c:f>'1'!$B$3:$B$6</c:f>
              <c:numCache>
                <c:formatCode>General</c:formatCode>
                <c:ptCount val="4"/>
                <c:pt idx="0">
                  <c:v>8</c:v>
                </c:pt>
                <c:pt idx="1">
                  <c:v>20</c:v>
                </c:pt>
                <c:pt idx="2">
                  <c:v>22</c:v>
                </c:pt>
                <c:pt idx="3">
                  <c:v>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4-41F4-4410-A60D-CE0D2318C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2868144"/>
        <c:axId val="1932871952"/>
        <c:axId val="1933330320"/>
      </c:bar3DChart>
      <c:catAx>
        <c:axId val="193286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2871952"/>
        <c:crosses val="autoZero"/>
        <c:auto val="1"/>
        <c:lblAlgn val="ctr"/>
        <c:lblOffset val="100"/>
        <c:noMultiLvlLbl val="0"/>
      </c:catAx>
      <c:valAx>
        <c:axId val="193287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2868144"/>
        <c:crosses val="autoZero"/>
        <c:crossBetween val="between"/>
      </c:valAx>
      <c:serAx>
        <c:axId val="1933330320"/>
        <c:scaling>
          <c:orientation val="minMax"/>
        </c:scaling>
        <c:delete val="1"/>
        <c:axPos val="b"/>
        <c:majorTickMark val="none"/>
        <c:minorTickMark val="none"/>
        <c:tickLblPos val="nextTo"/>
        <c:crossAx val="193287195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600" b="1" i="0" u="none" strike="noStrike" baseline="0">
                <a:solidFill>
                  <a:schemeClr val="tx2">
                    <a:lumMod val="75000"/>
                  </a:schemeClr>
                </a:solidFill>
                <a:effectLst/>
              </a:rPr>
              <a:t>Как изменилось время выполнения домашнего задания?</a:t>
            </a:r>
            <a:r>
              <a:rPr lang="ru-RU" sz="3600" b="1" i="0" u="none" strike="noStrike" baseline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600" b="1">
              <a:solidFill>
                <a:schemeClr val="tx2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7777777777777776E-2"/>
                  <c:y val="-4.166666666666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1C-4936-B542-97016D60128E}"/>
                </c:ext>
              </c:extLst>
            </c:dLbl>
            <c:dLbl>
              <c:idx val="1"/>
              <c:layout>
                <c:manualLayout>
                  <c:x val="1.6666666666666666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1C-4936-B542-97016D60128E}"/>
                </c:ext>
              </c:extLst>
            </c:dLbl>
            <c:dLbl>
              <c:idx val="2"/>
              <c:layout>
                <c:manualLayout>
                  <c:x val="1.6666666666666566E-2"/>
                  <c:y val="-3.7037037037037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1C-4936-B542-97016D6012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'12'!$A$2:$A$4</c:f>
              <c:strCache>
                <c:ptCount val="3"/>
                <c:pt idx="0">
                  <c:v>Уменьшилось</c:v>
                </c:pt>
                <c:pt idx="1">
                  <c:v>Увеличилось</c:v>
                </c:pt>
                <c:pt idx="2">
                  <c:v>Не изменилось</c:v>
                </c:pt>
              </c:strCache>
            </c:strRef>
          </c:cat>
          <c:val>
            <c:numRef>
              <c:f>'12'!$B$2:$B$4</c:f>
              <c:numCache>
                <c:formatCode>General</c:formatCode>
                <c:ptCount val="3"/>
                <c:pt idx="0">
                  <c:v>4</c:v>
                </c:pt>
                <c:pt idx="1">
                  <c:v>43</c:v>
                </c:pt>
                <c:pt idx="2">
                  <c:v>10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5D1C-4936-B542-97016D601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0628176"/>
        <c:axId val="1970624912"/>
        <c:axId val="1970657344"/>
      </c:bar3DChart>
      <c:catAx>
        <c:axId val="197062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0624912"/>
        <c:crosses val="autoZero"/>
        <c:auto val="1"/>
        <c:lblAlgn val="ctr"/>
        <c:lblOffset val="100"/>
        <c:noMultiLvlLbl val="0"/>
      </c:catAx>
      <c:valAx>
        <c:axId val="197062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0628176"/>
        <c:crosses val="autoZero"/>
        <c:crossBetween val="between"/>
      </c:valAx>
      <c:serAx>
        <c:axId val="19706573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97062491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i="0" u="none" strike="noStrike" baseline="0">
                <a:solidFill>
                  <a:schemeClr val="tx2">
                    <a:lumMod val="75000"/>
                  </a:schemeClr>
                </a:solidFill>
                <a:effectLst/>
              </a:rPr>
              <a:t>Знают ли родители о новом формате?</a:t>
            </a:r>
            <a:r>
              <a:rPr lang="ru-RU" sz="3200" b="1" i="0" u="none" strike="noStrike" baseline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200" b="1">
              <a:solidFill>
                <a:schemeClr val="tx2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3333333333333284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D3-4F9E-A06D-11EC41489475}"/>
                </c:ext>
              </c:extLst>
            </c:dLbl>
            <c:dLbl>
              <c:idx val="1"/>
              <c:layout>
                <c:manualLayout>
                  <c:x val="2.7777777777777776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D3-4F9E-A06D-11EC414894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'13'!$A$2:$A$3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'13'!$B$2:$B$3</c:f>
              <c:numCache>
                <c:formatCode>General</c:formatCode>
                <c:ptCount val="2"/>
                <c:pt idx="0">
                  <c:v>32</c:v>
                </c:pt>
                <c:pt idx="1">
                  <c:v>26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95D3-4F9E-A06D-11EC41489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0617840"/>
        <c:axId val="1970628720"/>
        <c:axId val="1970661712"/>
      </c:bar3DChart>
      <c:catAx>
        <c:axId val="197061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0628720"/>
        <c:crosses val="autoZero"/>
        <c:auto val="1"/>
        <c:lblAlgn val="ctr"/>
        <c:lblOffset val="100"/>
        <c:noMultiLvlLbl val="0"/>
      </c:catAx>
      <c:valAx>
        <c:axId val="197062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0617840"/>
        <c:crosses val="autoZero"/>
        <c:crossBetween val="between"/>
      </c:valAx>
      <c:serAx>
        <c:axId val="1970661712"/>
        <c:scaling>
          <c:orientation val="minMax"/>
        </c:scaling>
        <c:delete val="1"/>
        <c:axPos val="b"/>
        <c:majorTickMark val="none"/>
        <c:minorTickMark val="none"/>
        <c:tickLblPos val="nextTo"/>
        <c:crossAx val="197062872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Край ("СОШ")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Доля участников, получивших отметку «2»</c:v>
                </c:pt>
                <c:pt idx="1">
                  <c:v>Доля участников, получивших отметку «3»</c:v>
                </c:pt>
                <c:pt idx="2">
                  <c:v>Доля участников, получивших отметку «4»</c:v>
                </c:pt>
                <c:pt idx="3">
                  <c:v>Доля участников, получивших отметку «5»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5.28</c:v>
                </c:pt>
                <c:pt idx="1">
                  <c:v>25.2</c:v>
                </c:pt>
                <c:pt idx="2">
                  <c:v>65.010000000000005</c:v>
                </c:pt>
                <c:pt idx="3">
                  <c:v>4.51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64-4BA9-8F81-F0828E8812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Город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Доля участников, получивших отметку «2»</c:v>
                </c:pt>
                <c:pt idx="1">
                  <c:v>Доля участников, получивших отметку «3»</c:v>
                </c:pt>
                <c:pt idx="2">
                  <c:v>Доля участников, получивших отметку «4»</c:v>
                </c:pt>
                <c:pt idx="3">
                  <c:v>Доля участников, получивших отметку «5»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11.5</c:v>
                </c:pt>
                <c:pt idx="1">
                  <c:v>18</c:v>
                </c:pt>
                <c:pt idx="2">
                  <c:v>68</c:v>
                </c:pt>
                <c:pt idx="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64-4BA9-8F81-F0828E88129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Мои классы</c:v>
                </c:pt>
              </c:strCache>
            </c:strRef>
          </c:tx>
          <c:spPr>
            <a:gradFill rotWithShape="1">
              <a:gsLst>
                <a:gs pos="100000">
                  <a:schemeClr val="accent6">
                    <a:lumMod val="60000"/>
                    <a:lumOff val="40000"/>
                  </a:schemeClr>
                </a:gs>
                <a:gs pos="10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1.3744215389819988E-2"/>
                  <c:y val="-1.9916145187757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C64-4BA9-8F81-F0828E8812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Доля участников, получивших отметку «2»</c:v>
                </c:pt>
                <c:pt idx="1">
                  <c:v>Доля участников, получивших отметку «3»</c:v>
                </c:pt>
                <c:pt idx="2">
                  <c:v>Доля участников, получивших отметку «4»</c:v>
                </c:pt>
                <c:pt idx="3">
                  <c:v>Доля участников, получивших отметку «5»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7.5</c:v>
                </c:pt>
                <c:pt idx="1">
                  <c:v>15</c:v>
                </c:pt>
                <c:pt idx="2">
                  <c:v>75</c:v>
                </c:pt>
                <c:pt idx="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64-4BA9-8F81-F0828E881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8140560"/>
        <c:axId val="798139312"/>
        <c:axId val="0"/>
      </c:bar3DChart>
      <c:catAx>
        <c:axId val="79814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8139312"/>
        <c:crosses val="autoZero"/>
        <c:auto val="1"/>
        <c:lblAlgn val="ctr"/>
        <c:lblOffset val="100"/>
        <c:noMultiLvlLbl val="0"/>
      </c:catAx>
      <c:valAx>
        <c:axId val="79813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814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Лист1!$A$9</c:f>
              <c:strCache>
                <c:ptCount val="1"/>
                <c:pt idx="0">
                  <c:v>Доля участников, получивших отметку «4» и «5» (качество обучения)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7095428009482188E-4"/>
                  <c:y val="7.64628490782872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DB5-47BE-905A-2E01CD4023AD}"/>
                </c:ext>
              </c:extLst>
            </c:dLbl>
            <c:dLbl>
              <c:idx val="1"/>
              <c:layout>
                <c:manualLayout>
                  <c:x val="-1.9144775042239602E-4"/>
                  <c:y val="6.86789549152241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783352997629669E-2"/>
                      <c:h val="2.59502708556654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DB5-47BE-905A-2E01CD4023AD}"/>
                </c:ext>
              </c:extLst>
            </c:dLbl>
            <c:dLbl>
              <c:idx val="2"/>
              <c:layout>
                <c:manualLayout>
                  <c:x val="-1.4621178752139421E-3"/>
                  <c:y val="9.60593182684240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DB5-47BE-905A-2E01CD4023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Лист1!$B$8:$D$8</c:f>
              <c:strCache>
                <c:ptCount val="3"/>
                <c:pt idx="0">
                  <c:v>Край ("СОШ")</c:v>
                </c:pt>
                <c:pt idx="1">
                  <c:v>Город</c:v>
                </c:pt>
                <c:pt idx="2">
                  <c:v>Мои классы</c:v>
                </c:pt>
              </c:strCache>
            </c:strRef>
          </c:cat>
          <c:val>
            <c:numRef>
              <c:f>Лист1!$B$9:$D$9</c:f>
              <c:numCache>
                <c:formatCode>General</c:formatCode>
                <c:ptCount val="3"/>
                <c:pt idx="0">
                  <c:v>69.52</c:v>
                </c:pt>
                <c:pt idx="1">
                  <c:v>70.5</c:v>
                </c:pt>
                <c:pt idx="2">
                  <c:v>77.5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B5-47BE-905A-2E01CD4023AD}"/>
            </c:ext>
          </c:extLst>
        </c:ser>
        <c:ser>
          <c:idx val="1"/>
          <c:order val="1"/>
          <c:tx>
            <c:strRef>
              <c:f>Лист1!$A$10</c:f>
              <c:strCache>
                <c:ptCount val="1"/>
                <c:pt idx="0">
                  <c:v>Доля участников, получивших отметку «3», «4» и «5» (уровень обученности)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362656865393515E-3"/>
                  <c:y val="9.5123597925675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DB5-47BE-905A-2E01CD4023AD}"/>
                </c:ext>
              </c:extLst>
            </c:dLbl>
            <c:dLbl>
              <c:idx val="1"/>
              <c:layout>
                <c:manualLayout>
                  <c:x val="7.4785275556566912E-3"/>
                  <c:y val="9.3902266363621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DB5-47BE-905A-2E01CD4023AD}"/>
                </c:ext>
              </c:extLst>
            </c:dLbl>
            <c:dLbl>
              <c:idx val="2"/>
              <c:layout>
                <c:manualLayout>
                  <c:x val="1.3419085601894373E-3"/>
                  <c:y val="9.7982534224395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DB5-47BE-905A-2E01CD4023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Лист1!$B$8:$D$8</c:f>
              <c:strCache>
                <c:ptCount val="3"/>
                <c:pt idx="0">
                  <c:v>Край ("СОШ")</c:v>
                </c:pt>
                <c:pt idx="1">
                  <c:v>Город</c:v>
                </c:pt>
                <c:pt idx="2">
                  <c:v>Мои классы</c:v>
                </c:pt>
              </c:strCache>
            </c:strRef>
          </c:cat>
          <c:val>
            <c:numRef>
              <c:f>Лист1!$B$10:$D$10</c:f>
              <c:numCache>
                <c:formatCode>General</c:formatCode>
                <c:ptCount val="3"/>
                <c:pt idx="0">
                  <c:v>94.72</c:v>
                </c:pt>
                <c:pt idx="1">
                  <c:v>88.5</c:v>
                </c:pt>
                <c:pt idx="2">
                  <c:v>92.5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DB5-47BE-905A-2E01CD402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0510944"/>
        <c:axId val="810511776"/>
        <c:axId val="801874816"/>
      </c:bar3DChart>
      <c:catAx>
        <c:axId val="81051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0511776"/>
        <c:crosses val="autoZero"/>
        <c:auto val="1"/>
        <c:lblAlgn val="ctr"/>
        <c:lblOffset val="100"/>
        <c:noMultiLvlLbl val="0"/>
      </c:catAx>
      <c:valAx>
        <c:axId val="81051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0510944"/>
        <c:crosses val="autoZero"/>
        <c:crossBetween val="between"/>
      </c:valAx>
      <c:serAx>
        <c:axId val="801874816"/>
        <c:scaling>
          <c:orientation val="minMax"/>
        </c:scaling>
        <c:delete val="1"/>
        <c:axPos val="b"/>
        <c:majorTickMark val="none"/>
        <c:minorTickMark val="none"/>
        <c:tickLblPos val="nextTo"/>
        <c:crossAx val="810511776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Приходилось ли тебе списывать в процессе обучения?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2222222222222223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C59-46D5-AFBB-2752EBA38B32}"/>
                </c:ext>
              </c:extLst>
            </c:dLbl>
            <c:dLbl>
              <c:idx val="1"/>
              <c:layout>
                <c:manualLayout>
                  <c:x val="1.666666666666666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C59-46D5-AFBB-2752EBA38B32}"/>
                </c:ext>
              </c:extLst>
            </c:dLbl>
            <c:dLbl>
              <c:idx val="2"/>
              <c:layout>
                <c:manualLayout>
                  <c:x val="2.2222222222222223E-2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C59-46D5-AFBB-2752EBA38B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'2'!$A$2:$A$4</c:f>
              <c:strCache>
                <c:ptCount val="3"/>
                <c:pt idx="0">
                  <c:v>Часто</c:v>
                </c:pt>
                <c:pt idx="1">
                  <c:v>Редко</c:v>
                </c:pt>
                <c:pt idx="2">
                  <c:v>Никогда</c:v>
                </c:pt>
              </c:strCache>
            </c:strRef>
          </c:cat>
          <c:val>
            <c:numRef>
              <c:f>'2'!$B$2:$B$4</c:f>
              <c:numCache>
                <c:formatCode>General</c:formatCode>
                <c:ptCount val="3"/>
                <c:pt idx="0">
                  <c:v>9</c:v>
                </c:pt>
                <c:pt idx="1">
                  <c:v>34</c:v>
                </c:pt>
                <c:pt idx="2">
                  <c:v>14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FC59-46D5-AFBB-2752EBA38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2863248"/>
        <c:axId val="1932864336"/>
        <c:axId val="0"/>
      </c:bar3DChart>
      <c:catAx>
        <c:axId val="193286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2864336"/>
        <c:crosses val="autoZero"/>
        <c:auto val="1"/>
        <c:lblAlgn val="ctr"/>
        <c:lblOffset val="100"/>
        <c:noMultiLvlLbl val="0"/>
      </c:catAx>
      <c:valAx>
        <c:axId val="193286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286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0" u="none" strike="noStrike" baseline="0" dirty="0">
                <a:solidFill>
                  <a:schemeClr val="tx2">
                    <a:lumMod val="75000"/>
                  </a:schemeClr>
                </a:solidFill>
                <a:effectLst/>
              </a:rPr>
              <a:t>Влияет ли списывание на оценки?</a:t>
            </a:r>
            <a:r>
              <a:rPr lang="ru-RU" sz="2800" b="1" i="0" u="none" strike="noStrike" baseline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5000000000000001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43-48DB-BF02-571CC6C11D87}"/>
                </c:ext>
              </c:extLst>
            </c:dLbl>
            <c:dLbl>
              <c:idx val="1"/>
              <c:layout>
                <c:manualLayout>
                  <c:x val="2.2222222222222223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43-48DB-BF02-571CC6C11D87}"/>
                </c:ext>
              </c:extLst>
            </c:dLbl>
            <c:dLbl>
              <c:idx val="2"/>
              <c:layout>
                <c:manualLayout>
                  <c:x val="2.5000000000000001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43-48DB-BF02-571CC6C11D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'3'!$A$2:$A$4</c:f>
              <c:strCache>
                <c:ptCount val="3"/>
                <c:pt idx="0">
                  <c:v>Значительно влияет</c:v>
                </c:pt>
                <c:pt idx="1">
                  <c:v>Влияет мало</c:v>
                </c:pt>
                <c:pt idx="2">
                  <c:v>Совсем не влияет</c:v>
                </c:pt>
              </c:strCache>
            </c:strRef>
          </c:cat>
          <c:val>
            <c:numRef>
              <c:f>'3'!$B$2:$B$4</c:f>
              <c:numCache>
                <c:formatCode>General</c:formatCode>
                <c:ptCount val="3"/>
                <c:pt idx="0">
                  <c:v>36</c:v>
                </c:pt>
                <c:pt idx="1">
                  <c:v>18</c:v>
                </c:pt>
                <c:pt idx="2">
                  <c:v>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C443-48DB-BF02-571CC6C11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2876848"/>
        <c:axId val="1932868688"/>
        <c:axId val="1933286416"/>
      </c:bar3DChart>
      <c:catAx>
        <c:axId val="193287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2868688"/>
        <c:crosses val="autoZero"/>
        <c:auto val="1"/>
        <c:lblAlgn val="ctr"/>
        <c:lblOffset val="100"/>
        <c:noMultiLvlLbl val="0"/>
      </c:catAx>
      <c:valAx>
        <c:axId val="193286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2876848"/>
        <c:crosses val="autoZero"/>
        <c:crossBetween val="between"/>
      </c:valAx>
      <c:serAx>
        <c:axId val="1933286416"/>
        <c:scaling>
          <c:orientation val="minMax"/>
        </c:scaling>
        <c:delete val="1"/>
        <c:axPos val="b"/>
        <c:majorTickMark val="none"/>
        <c:minorTickMark val="none"/>
        <c:tickLblPos val="nextTo"/>
        <c:crossAx val="193286868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i="0" u="none" strike="noStrike" baseline="0" dirty="0">
                <a:solidFill>
                  <a:schemeClr val="tx2">
                    <a:lumMod val="75000"/>
                  </a:schemeClr>
                </a:solidFill>
                <a:effectLst/>
              </a:rPr>
              <a:t>В каких случаях ты чаще всего списываешь?</a:t>
            </a:r>
            <a:r>
              <a:rPr lang="ru-RU" sz="3200" b="1" i="0" u="none" strike="noStrike" baseline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71194444444444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481923630513929E-2"/>
          <c:y val="0.20096401028277636"/>
          <c:w val="0.9548770113413243"/>
          <c:h val="0.64997874622998608"/>
        </c:manualLayout>
      </c:layout>
      <c:bar3DChart>
        <c:barDir val="col"/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5000000000000001E-2"/>
                  <c:y val="-3.2407407407407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CA-43C1-9536-8BD0B18E5E50}"/>
                </c:ext>
              </c:extLst>
            </c:dLbl>
            <c:dLbl>
              <c:idx val="1"/>
              <c:layout>
                <c:manualLayout>
                  <c:x val="2.2222222222222119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CA-43C1-9536-8BD0B18E5E50}"/>
                </c:ext>
              </c:extLst>
            </c:dLbl>
            <c:dLbl>
              <c:idx val="2"/>
              <c:layout>
                <c:manualLayout>
                  <c:x val="2.2222222222222119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CA-43C1-9536-8BD0B18E5E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'4'!$A$2:$A$4</c:f>
              <c:strCache>
                <c:ptCount val="3"/>
                <c:pt idx="0">
                  <c:v>Списываю домашнее задание</c:v>
                </c:pt>
                <c:pt idx="1">
                  <c:v>Списываю на контрольных</c:v>
                </c:pt>
                <c:pt idx="2">
                  <c:v>И то и другое</c:v>
                </c:pt>
              </c:strCache>
            </c:strRef>
          </c:cat>
          <c:val>
            <c:numRef>
              <c:f>'4'!$B$2:$B$4</c:f>
              <c:numCache>
                <c:formatCode>General</c:formatCode>
                <c:ptCount val="3"/>
                <c:pt idx="0">
                  <c:v>25</c:v>
                </c:pt>
                <c:pt idx="1">
                  <c:v>10</c:v>
                </c:pt>
                <c:pt idx="2">
                  <c:v>11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EBCA-43C1-9536-8BD0B18E5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2865968"/>
        <c:axId val="1932875760"/>
        <c:axId val="1933260128"/>
      </c:bar3DChart>
      <c:catAx>
        <c:axId val="193286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2875760"/>
        <c:crosses val="autoZero"/>
        <c:auto val="1"/>
        <c:lblAlgn val="ctr"/>
        <c:lblOffset val="100"/>
        <c:noMultiLvlLbl val="0"/>
      </c:catAx>
      <c:valAx>
        <c:axId val="193287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2865968"/>
        <c:crosses val="autoZero"/>
        <c:crossBetween val="between"/>
      </c:valAx>
      <c:serAx>
        <c:axId val="1933260128"/>
        <c:scaling>
          <c:orientation val="minMax"/>
        </c:scaling>
        <c:delete val="1"/>
        <c:axPos val="b"/>
        <c:majorTickMark val="none"/>
        <c:minorTickMark val="none"/>
        <c:tickLblPos val="nextTo"/>
        <c:crossAx val="193287576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600">
                <a:solidFill>
                  <a:schemeClr val="tx2">
                    <a:lumMod val="75000"/>
                  </a:schemeClr>
                </a:solidFill>
              </a:rPr>
              <a:t>По какой причине ты прибегаешь к списыванию?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'5'!$A$2:$A$6</c:f>
              <c:strCache>
                <c:ptCount val="5"/>
                <c:pt idx="0">
                  <c:v>Лень учить</c:v>
                </c:pt>
                <c:pt idx="1">
                  <c:v>Трудно учить, есть проблемы с пониманием</c:v>
                </c:pt>
                <c:pt idx="2">
                  <c:v>Нет времени</c:v>
                </c:pt>
                <c:pt idx="3">
                  <c:v>Не уверен в своих знаниях</c:v>
                </c:pt>
                <c:pt idx="4">
                  <c:v>Ругают за оценки</c:v>
                </c:pt>
              </c:strCache>
            </c:strRef>
          </c:cat>
          <c:val>
            <c:numRef>
              <c:f>'5'!$B$2:$B$6</c:f>
              <c:numCache>
                <c:formatCode>General</c:formatCode>
                <c:ptCount val="5"/>
                <c:pt idx="0">
                  <c:v>14</c:v>
                </c:pt>
                <c:pt idx="1">
                  <c:v>16</c:v>
                </c:pt>
                <c:pt idx="2">
                  <c:v>5</c:v>
                </c:pt>
                <c:pt idx="3">
                  <c:v>23</c:v>
                </c:pt>
                <c:pt idx="4">
                  <c:v>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5907-4ED3-9269-AB5E73CA5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2874672"/>
        <c:axId val="1932873040"/>
        <c:axId val="1969661328"/>
      </c:bar3DChart>
      <c:catAx>
        <c:axId val="193287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2873040"/>
        <c:crosses val="autoZero"/>
        <c:auto val="1"/>
        <c:lblAlgn val="ctr"/>
        <c:lblOffset val="100"/>
        <c:noMultiLvlLbl val="0"/>
      </c:catAx>
      <c:valAx>
        <c:axId val="193287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2874672"/>
        <c:crosses val="autoZero"/>
        <c:crossBetween val="between"/>
      </c:valAx>
      <c:serAx>
        <c:axId val="1969661328"/>
        <c:scaling>
          <c:orientation val="minMax"/>
        </c:scaling>
        <c:delete val="1"/>
        <c:axPos val="b"/>
        <c:majorTickMark val="none"/>
        <c:minorTickMark val="none"/>
        <c:tickLblPos val="nextTo"/>
        <c:crossAx val="193287304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600" b="1" i="0" u="none" strike="noStrike" baseline="0">
                <a:solidFill>
                  <a:schemeClr val="tx2">
                    <a:lumMod val="75000"/>
                  </a:schemeClr>
                </a:solidFill>
                <a:effectLst/>
              </a:rPr>
              <a:t>Что ты используешь при списывании домашних заданий?</a:t>
            </a:r>
            <a:r>
              <a:rPr lang="ru-RU" sz="3600" b="1" i="0" u="none" strike="noStrike" baseline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600" b="1">
              <a:solidFill>
                <a:schemeClr val="tx2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2400793650793628E-2"/>
                  <c:y val="-2.8735632183908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FB-42C4-BAA3-7FD60B4DD64E}"/>
                </c:ext>
              </c:extLst>
            </c:dLbl>
            <c:dLbl>
              <c:idx val="1"/>
              <c:layout>
                <c:manualLayout>
                  <c:x val="2.48015873015873E-2"/>
                  <c:y val="-2.6683087027914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FB-42C4-BAA3-7FD60B4DD64E}"/>
                </c:ext>
              </c:extLst>
            </c:dLbl>
            <c:dLbl>
              <c:idx val="2"/>
              <c:layout>
                <c:manualLayout>
                  <c:x val="2.6041666666666668E-2"/>
                  <c:y val="-2.8735632183908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FB-42C4-BAA3-7FD60B4DD64E}"/>
                </c:ext>
              </c:extLst>
            </c:dLbl>
            <c:dLbl>
              <c:idx val="3"/>
              <c:layout>
                <c:manualLayout>
                  <c:x val="2.6041666666666758E-2"/>
                  <c:y val="-3.8998357963875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FB-42C4-BAA3-7FD60B4DD6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'6'!$A$2:$A$5</c:f>
              <c:strCache>
                <c:ptCount val="4"/>
                <c:pt idx="0">
                  <c:v>Решебники</c:v>
                </c:pt>
                <c:pt idx="1">
                  <c:v>Сайты ГДЗ</c:v>
                </c:pt>
                <c:pt idx="2">
                  <c:v>Списываю у одноклассников</c:v>
                </c:pt>
                <c:pt idx="3">
                  <c:v>Другое</c:v>
                </c:pt>
              </c:strCache>
            </c:strRef>
          </c:cat>
          <c:val>
            <c:numRef>
              <c:f>'6'!$B$2:$B$5</c:f>
              <c:numCache>
                <c:formatCode>General</c:formatCode>
                <c:ptCount val="4"/>
                <c:pt idx="0">
                  <c:v>5</c:v>
                </c:pt>
                <c:pt idx="1">
                  <c:v>22</c:v>
                </c:pt>
                <c:pt idx="2">
                  <c:v>5</c:v>
                </c:pt>
                <c:pt idx="3">
                  <c:v>22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4-FEFB-42C4-BAA3-7FD60B4DD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2875216"/>
        <c:axId val="1932867056"/>
        <c:axId val="1970179712"/>
      </c:bar3DChart>
      <c:catAx>
        <c:axId val="193287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2867056"/>
        <c:crosses val="autoZero"/>
        <c:auto val="1"/>
        <c:lblAlgn val="ctr"/>
        <c:lblOffset val="100"/>
        <c:noMultiLvlLbl val="0"/>
      </c:catAx>
      <c:valAx>
        <c:axId val="193286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2875216"/>
        <c:crosses val="autoZero"/>
        <c:crossBetween val="between"/>
      </c:valAx>
      <c:serAx>
        <c:axId val="1970179712"/>
        <c:scaling>
          <c:orientation val="minMax"/>
        </c:scaling>
        <c:delete val="1"/>
        <c:axPos val="b"/>
        <c:majorTickMark val="none"/>
        <c:minorTickMark val="none"/>
        <c:tickLblPos val="nextTo"/>
        <c:crossAx val="193286705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i="0" u="none" strike="noStrike" baseline="0">
                <a:solidFill>
                  <a:schemeClr val="tx2">
                    <a:lumMod val="75000"/>
                  </a:schemeClr>
                </a:solidFill>
                <a:effectLst/>
              </a:rPr>
              <a:t>Что ты используешь при списывании на контрольных работах?</a:t>
            </a:r>
            <a:r>
              <a:rPr lang="ru-RU" sz="3200" b="1" i="0" u="none" strike="noStrike" baseline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200" b="1">
              <a:solidFill>
                <a:schemeClr val="tx2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'7'!$A$2:$A$6</c:f>
              <c:strCache>
                <c:ptCount val="5"/>
                <c:pt idx="0">
                  <c:v>Списываю у одноклассников</c:v>
                </c:pt>
                <c:pt idx="1">
                  <c:v>Шпаргалки</c:v>
                </c:pt>
                <c:pt idx="2">
                  <c:v>Списываю с тетради и учебника</c:v>
                </c:pt>
                <c:pt idx="3">
                  <c:v>Смартфон</c:v>
                </c:pt>
                <c:pt idx="4">
                  <c:v>Другое</c:v>
                </c:pt>
              </c:strCache>
            </c:strRef>
          </c:cat>
          <c:val>
            <c:numRef>
              <c:f>'7'!$B$2:$B$6</c:f>
              <c:numCache>
                <c:formatCode>General</c:formatCode>
                <c:ptCount val="5"/>
                <c:pt idx="0">
                  <c:v>14</c:v>
                </c:pt>
                <c:pt idx="1">
                  <c:v>2</c:v>
                </c:pt>
                <c:pt idx="2">
                  <c:v>29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E42E-4FA8-8782-76C4E641A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2869776"/>
        <c:axId val="1932870864"/>
        <c:axId val="1970494432"/>
      </c:bar3DChart>
      <c:catAx>
        <c:axId val="193286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2870864"/>
        <c:crosses val="autoZero"/>
        <c:auto val="1"/>
        <c:lblAlgn val="ctr"/>
        <c:lblOffset val="100"/>
        <c:noMultiLvlLbl val="0"/>
      </c:catAx>
      <c:valAx>
        <c:axId val="193287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2869776"/>
        <c:crosses val="autoZero"/>
        <c:crossBetween val="between"/>
      </c:valAx>
      <c:serAx>
        <c:axId val="1970494432"/>
        <c:scaling>
          <c:orientation val="minMax"/>
        </c:scaling>
        <c:delete val="1"/>
        <c:axPos val="b"/>
        <c:majorTickMark val="none"/>
        <c:minorTickMark val="none"/>
        <c:tickLblPos val="nextTo"/>
        <c:crossAx val="193287086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i="0" u="none" strike="noStrike" baseline="0">
                <a:solidFill>
                  <a:schemeClr val="tx2">
                    <a:lumMod val="75000"/>
                  </a:schemeClr>
                </a:solidFill>
                <a:effectLst/>
              </a:rPr>
              <a:t>Нужно ли принимать серьездные меры в борьбе со списыванием?</a:t>
            </a:r>
            <a:r>
              <a:rPr lang="ru-RU" sz="3200" b="1" i="0" u="none" strike="noStrike" baseline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200" b="1">
              <a:solidFill>
                <a:schemeClr val="tx2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888888888888889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D4-4747-BFA1-9D7C4584613E}"/>
                </c:ext>
              </c:extLst>
            </c:dLbl>
            <c:dLbl>
              <c:idx val="1"/>
              <c:layout>
                <c:manualLayout>
                  <c:x val="3.8888888888888785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D4-4747-BFA1-9D7C458461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'9'!$A$2:$A$3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'9'!$B$2:$B$3</c:f>
              <c:numCache>
                <c:formatCode>General</c:formatCode>
                <c:ptCount val="2"/>
                <c:pt idx="0">
                  <c:v>19</c:v>
                </c:pt>
                <c:pt idx="1">
                  <c:v>31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4AD4-4747-BFA1-9D7C45846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0630896"/>
        <c:axId val="1970620560"/>
        <c:axId val="1970659840"/>
      </c:bar3DChart>
      <c:catAx>
        <c:axId val="197063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8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0620560"/>
        <c:crosses val="autoZero"/>
        <c:auto val="1"/>
        <c:lblAlgn val="ctr"/>
        <c:lblOffset val="100"/>
        <c:noMultiLvlLbl val="0"/>
      </c:catAx>
      <c:valAx>
        <c:axId val="197062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0630896"/>
        <c:crosses val="autoZero"/>
        <c:crossBetween val="between"/>
      </c:valAx>
      <c:serAx>
        <c:axId val="1970659840"/>
        <c:scaling>
          <c:orientation val="minMax"/>
        </c:scaling>
        <c:delete val="1"/>
        <c:axPos val="b"/>
        <c:majorTickMark val="none"/>
        <c:minorTickMark val="none"/>
        <c:tickLblPos val="nextTo"/>
        <c:crossAx val="197062056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>
                <a:solidFill>
                  <a:schemeClr val="tx2">
                    <a:lumMod val="75000"/>
                  </a:schemeClr>
                </a:solidFill>
              </a:rPr>
              <a:t>Уменьшилось ли количество номеров (упражнений), задаваемых на дом?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3333333333333284E-2"/>
                  <c:y val="-6.9444444444444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E3-4EFD-BF14-43D98CD04938}"/>
                </c:ext>
              </c:extLst>
            </c:dLbl>
            <c:dLbl>
              <c:idx val="1"/>
              <c:layout>
                <c:manualLayout>
                  <c:x val="2.5000000000000001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E3-4EFD-BF14-43D98CD049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'11'!$A$2:$A$3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'11'!$B$2:$B$3</c:f>
              <c:numCache>
                <c:formatCode>General</c:formatCode>
                <c:ptCount val="2"/>
                <c:pt idx="0">
                  <c:v>31</c:v>
                </c:pt>
                <c:pt idx="1">
                  <c:v>25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34E3-4EFD-BF14-43D98CD04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0623824"/>
        <c:axId val="1970623280"/>
        <c:axId val="1970660464"/>
      </c:bar3DChart>
      <c:catAx>
        <c:axId val="197062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0623280"/>
        <c:crosses val="autoZero"/>
        <c:auto val="1"/>
        <c:lblAlgn val="ctr"/>
        <c:lblOffset val="100"/>
        <c:noMultiLvlLbl val="0"/>
      </c:catAx>
      <c:valAx>
        <c:axId val="197062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0623824"/>
        <c:crosses val="autoZero"/>
        <c:crossBetween val="between"/>
      </c:valAx>
      <c:serAx>
        <c:axId val="1970660464"/>
        <c:scaling>
          <c:orientation val="minMax"/>
        </c:scaling>
        <c:delete val="1"/>
        <c:axPos val="b"/>
        <c:majorTickMark val="none"/>
        <c:minorTickMark val="none"/>
        <c:tickLblPos val="nextTo"/>
        <c:crossAx val="197062328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DA60D-7F3C-472C-B3DA-515C6C10A136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4FA2D-71E0-4CFC-8100-CCD50BD6C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0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994411" y="3275203"/>
            <a:ext cx="7955279" cy="26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7396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994411" y="3275203"/>
            <a:ext cx="7955279" cy="26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1150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994411" y="3275203"/>
            <a:ext cx="7955279" cy="26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0780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994411" y="3275203"/>
            <a:ext cx="7955279" cy="26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46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994411" y="3275203"/>
            <a:ext cx="7955279" cy="26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6722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994411" y="3275203"/>
            <a:ext cx="7955279" cy="26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339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994411" y="3275203"/>
            <a:ext cx="7955279" cy="26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8664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994411" y="3275203"/>
            <a:ext cx="7955279" cy="26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112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994411" y="3275203"/>
            <a:ext cx="7955279" cy="26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3020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994411" y="3275203"/>
            <a:ext cx="7955279" cy="26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8097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994411" y="3275203"/>
            <a:ext cx="7955279" cy="26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567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994411" y="3275203"/>
            <a:ext cx="7955279" cy="26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8350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994411" y="3275203"/>
            <a:ext cx="7955279" cy="26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6597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994411" y="3275203"/>
            <a:ext cx="7955279" cy="26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9847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994411" y="3275203"/>
            <a:ext cx="7955279" cy="26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4094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994411" y="3275203"/>
            <a:ext cx="7955279" cy="26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5004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994411" y="3275203"/>
            <a:ext cx="7955279" cy="26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2030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994411" y="3275203"/>
            <a:ext cx="7955279" cy="26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9707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994411" y="3275203"/>
            <a:ext cx="7955279" cy="26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1465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994411" y="3275203"/>
            <a:ext cx="7955279" cy="26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79059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44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994411" y="3275203"/>
            <a:ext cx="7955279" cy="26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3028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994411" y="3275203"/>
            <a:ext cx="7955279" cy="26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54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994411" y="3275203"/>
            <a:ext cx="7955279" cy="26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4503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994411" y="3275203"/>
            <a:ext cx="7955279" cy="26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799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994411" y="3275203"/>
            <a:ext cx="7955279" cy="26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3732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994411" y="3275203"/>
            <a:ext cx="7955279" cy="26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9887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994411" y="3275203"/>
            <a:ext cx="7955279" cy="267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5632692" y="6464153"/>
            <a:ext cx="4309110" cy="3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9303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Скругленный прямоугольник 25"/>
          <p:cNvSpPr/>
          <p:nvPr userDrawn="1"/>
        </p:nvSpPr>
        <p:spPr>
          <a:xfrm>
            <a:off x="1102864" y="1204884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 userDrawn="1"/>
        </p:nvSpPr>
        <p:spPr>
          <a:xfrm>
            <a:off x="1403011" y="1204884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 userDrawn="1"/>
        </p:nvSpPr>
        <p:spPr>
          <a:xfrm>
            <a:off x="1703158" y="1204884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 userDrawn="1"/>
        </p:nvSpPr>
        <p:spPr>
          <a:xfrm>
            <a:off x="2003305" y="1204884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 userDrawn="1"/>
        </p:nvSpPr>
        <p:spPr>
          <a:xfrm>
            <a:off x="2003305" y="902703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 userDrawn="1"/>
        </p:nvSpPr>
        <p:spPr>
          <a:xfrm>
            <a:off x="1403011" y="907333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 userDrawn="1"/>
        </p:nvSpPr>
        <p:spPr>
          <a:xfrm>
            <a:off x="1403011" y="609781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 userDrawn="1"/>
        </p:nvSpPr>
        <p:spPr>
          <a:xfrm>
            <a:off x="2303452" y="614421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 userDrawn="1"/>
        </p:nvSpPr>
        <p:spPr>
          <a:xfrm>
            <a:off x="1112840" y="609782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 userDrawn="1"/>
        </p:nvSpPr>
        <p:spPr>
          <a:xfrm>
            <a:off x="822669" y="609781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 userDrawn="1"/>
        </p:nvSpPr>
        <p:spPr>
          <a:xfrm>
            <a:off x="530512" y="604363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 userDrawn="1"/>
        </p:nvSpPr>
        <p:spPr>
          <a:xfrm>
            <a:off x="239348" y="311757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 userDrawn="1"/>
        </p:nvSpPr>
        <p:spPr>
          <a:xfrm>
            <a:off x="530512" y="311757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 userDrawn="1"/>
        </p:nvSpPr>
        <p:spPr>
          <a:xfrm>
            <a:off x="822669" y="311757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 userDrawn="1"/>
        </p:nvSpPr>
        <p:spPr>
          <a:xfrm>
            <a:off x="1112840" y="312231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 userDrawn="1"/>
        </p:nvSpPr>
        <p:spPr>
          <a:xfrm>
            <a:off x="1112840" y="14680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 userDrawn="1"/>
        </p:nvSpPr>
        <p:spPr>
          <a:xfrm>
            <a:off x="530512" y="15275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 userDrawn="1"/>
        </p:nvSpPr>
        <p:spPr>
          <a:xfrm>
            <a:off x="532510" y="-282871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 userDrawn="1"/>
        </p:nvSpPr>
        <p:spPr>
          <a:xfrm>
            <a:off x="1354157" y="-282871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 userDrawn="1"/>
        </p:nvSpPr>
        <p:spPr>
          <a:xfrm>
            <a:off x="222375" y="-282871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 userDrawn="1"/>
        </p:nvSpPr>
        <p:spPr>
          <a:xfrm>
            <a:off x="-67796" y="-282871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 userDrawn="1"/>
        </p:nvSpPr>
        <p:spPr>
          <a:xfrm>
            <a:off x="-359953" y="-282871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 userDrawn="1"/>
        </p:nvSpPr>
        <p:spPr>
          <a:xfrm>
            <a:off x="10459511" y="6983181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 userDrawn="1"/>
        </p:nvSpPr>
        <p:spPr>
          <a:xfrm>
            <a:off x="10759658" y="6983181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 userDrawn="1"/>
        </p:nvSpPr>
        <p:spPr>
          <a:xfrm>
            <a:off x="11059805" y="6983181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 userDrawn="1"/>
        </p:nvSpPr>
        <p:spPr>
          <a:xfrm>
            <a:off x="11359952" y="6983181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 userDrawn="1"/>
        </p:nvSpPr>
        <p:spPr>
          <a:xfrm>
            <a:off x="11359952" y="6681000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 userDrawn="1"/>
        </p:nvSpPr>
        <p:spPr>
          <a:xfrm>
            <a:off x="10759658" y="6685630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 userDrawn="1"/>
        </p:nvSpPr>
        <p:spPr>
          <a:xfrm>
            <a:off x="10759658" y="6388078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 userDrawn="1"/>
        </p:nvSpPr>
        <p:spPr>
          <a:xfrm>
            <a:off x="11660099" y="6392718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 userDrawn="1"/>
        </p:nvSpPr>
        <p:spPr>
          <a:xfrm>
            <a:off x="10469487" y="6388079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 userDrawn="1"/>
        </p:nvSpPr>
        <p:spPr>
          <a:xfrm>
            <a:off x="10179316" y="6388078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 userDrawn="1"/>
        </p:nvSpPr>
        <p:spPr>
          <a:xfrm>
            <a:off x="9887159" y="6382660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 userDrawn="1"/>
        </p:nvSpPr>
        <p:spPr>
          <a:xfrm>
            <a:off x="9595995" y="6090054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 userDrawn="1"/>
        </p:nvSpPr>
        <p:spPr>
          <a:xfrm>
            <a:off x="9887159" y="6090054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 userDrawn="1"/>
        </p:nvSpPr>
        <p:spPr>
          <a:xfrm>
            <a:off x="10179316" y="6090054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 userDrawn="1"/>
        </p:nvSpPr>
        <p:spPr>
          <a:xfrm>
            <a:off x="10469487" y="6090528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 userDrawn="1"/>
        </p:nvSpPr>
        <p:spPr>
          <a:xfrm>
            <a:off x="10469487" y="5792977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 userDrawn="1"/>
        </p:nvSpPr>
        <p:spPr>
          <a:xfrm>
            <a:off x="9887159" y="5793572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 userDrawn="1"/>
        </p:nvSpPr>
        <p:spPr>
          <a:xfrm>
            <a:off x="9889157" y="5495426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 userDrawn="1"/>
        </p:nvSpPr>
        <p:spPr>
          <a:xfrm>
            <a:off x="10710804" y="5495426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 userDrawn="1"/>
        </p:nvSpPr>
        <p:spPr>
          <a:xfrm>
            <a:off x="9579022" y="5495426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 userDrawn="1"/>
        </p:nvSpPr>
        <p:spPr>
          <a:xfrm>
            <a:off x="9288851" y="5495426"/>
            <a:ext cx="221373" cy="2213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 userDrawn="1"/>
        </p:nvSpPr>
        <p:spPr>
          <a:xfrm>
            <a:off x="-932118" y="1512545"/>
            <a:ext cx="12717347" cy="3907553"/>
          </a:xfrm>
          <a:prstGeom prst="roundRect">
            <a:avLst>
              <a:gd name="adj" fmla="val 6483"/>
            </a:avLst>
          </a:prstGeom>
          <a:gradFill flip="none" rotWithShape="1"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3526" y="2840909"/>
            <a:ext cx="9144000" cy="1250823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7321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откая_плаш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 userDrawn="1"/>
        </p:nvSpPr>
        <p:spPr>
          <a:xfrm>
            <a:off x="7872663" y="205749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 userDrawn="1"/>
        </p:nvSpPr>
        <p:spPr>
          <a:xfrm>
            <a:off x="7106470" y="205749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 userDrawn="1"/>
        </p:nvSpPr>
        <p:spPr>
          <a:xfrm>
            <a:off x="7397634" y="205749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 userDrawn="1"/>
        </p:nvSpPr>
        <p:spPr>
          <a:xfrm>
            <a:off x="6815306" y="206344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 userDrawn="1"/>
        </p:nvSpPr>
        <p:spPr>
          <a:xfrm>
            <a:off x="6885097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 userDrawn="1"/>
        </p:nvSpPr>
        <p:spPr>
          <a:xfrm>
            <a:off x="7638951" y="-91802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 userDrawn="1"/>
        </p:nvSpPr>
        <p:spPr>
          <a:xfrm>
            <a:off x="6574962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 userDrawn="1"/>
        </p:nvSpPr>
        <p:spPr>
          <a:xfrm>
            <a:off x="6284791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 userDrawn="1"/>
        </p:nvSpPr>
        <p:spPr>
          <a:xfrm>
            <a:off x="5992634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 userDrawn="1"/>
        </p:nvSpPr>
        <p:spPr>
          <a:xfrm>
            <a:off x="11481019" y="5965345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 userDrawn="1"/>
        </p:nvSpPr>
        <p:spPr>
          <a:xfrm>
            <a:off x="11781166" y="5965344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 userDrawn="1"/>
        </p:nvSpPr>
        <p:spPr>
          <a:xfrm>
            <a:off x="11781166" y="567746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 userDrawn="1"/>
        </p:nvSpPr>
        <p:spPr>
          <a:xfrm>
            <a:off x="12020735" y="539575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 userDrawn="1"/>
        </p:nvSpPr>
        <p:spPr>
          <a:xfrm>
            <a:off x="11481019" y="656044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 userDrawn="1"/>
        </p:nvSpPr>
        <p:spPr>
          <a:xfrm>
            <a:off x="11481019" y="6262897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 userDrawn="1"/>
        </p:nvSpPr>
        <p:spPr>
          <a:xfrm>
            <a:off x="11190848" y="6262898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 userDrawn="1"/>
        </p:nvSpPr>
        <p:spPr>
          <a:xfrm>
            <a:off x="10900677" y="6262897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 userDrawn="1"/>
        </p:nvSpPr>
        <p:spPr>
          <a:xfrm>
            <a:off x="10608520" y="625747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 userDrawn="1"/>
        </p:nvSpPr>
        <p:spPr>
          <a:xfrm>
            <a:off x="9474773" y="6267536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 userDrawn="1"/>
        </p:nvSpPr>
        <p:spPr>
          <a:xfrm>
            <a:off x="10306409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 userDrawn="1"/>
        </p:nvSpPr>
        <p:spPr>
          <a:xfrm>
            <a:off x="9784909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 userDrawn="1"/>
        </p:nvSpPr>
        <p:spPr>
          <a:xfrm>
            <a:off x="10606556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 userDrawn="1"/>
        </p:nvSpPr>
        <p:spPr>
          <a:xfrm>
            <a:off x="9474774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 userDrawn="1"/>
        </p:nvSpPr>
        <p:spPr>
          <a:xfrm>
            <a:off x="9184603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 userDrawn="1"/>
        </p:nvSpPr>
        <p:spPr>
          <a:xfrm>
            <a:off x="8892446" y="6555819"/>
            <a:ext cx="221373" cy="221373"/>
          </a:xfrm>
          <a:prstGeom prst="round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 userDrawn="1"/>
        </p:nvSpPr>
        <p:spPr>
          <a:xfrm>
            <a:off x="9015053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 userDrawn="1"/>
        </p:nvSpPr>
        <p:spPr>
          <a:xfrm>
            <a:off x="8704918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 userDrawn="1"/>
        </p:nvSpPr>
        <p:spPr>
          <a:xfrm>
            <a:off x="8414747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 userDrawn="1"/>
        </p:nvSpPr>
        <p:spPr>
          <a:xfrm>
            <a:off x="8122590" y="-110687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 userDrawn="1"/>
        </p:nvSpPr>
        <p:spPr>
          <a:xfrm>
            <a:off x="8704918" y="205749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 userDrawn="1"/>
        </p:nvSpPr>
        <p:spPr>
          <a:xfrm>
            <a:off x="9015053" y="204161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 userDrawn="1"/>
        </p:nvSpPr>
        <p:spPr>
          <a:xfrm>
            <a:off x="9329107" y="204161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 userDrawn="1"/>
        </p:nvSpPr>
        <p:spPr>
          <a:xfrm>
            <a:off x="9329107" y="507040"/>
            <a:ext cx="221373" cy="22137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66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ы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 userDrawn="1"/>
        </p:nvSpPr>
        <p:spPr>
          <a:xfrm>
            <a:off x="1054993" y="203934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 userDrawn="1"/>
        </p:nvSpPr>
        <p:spPr>
          <a:xfrm>
            <a:off x="1355140" y="203934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 userDrawn="1"/>
        </p:nvSpPr>
        <p:spPr>
          <a:xfrm>
            <a:off x="1655287" y="203934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1955434" y="203934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182494" y="1380374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473810" y="200565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182493" y="1677312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472689" y="1093772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>
            <a:off x="474651" y="800850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 userDrawn="1"/>
        </p:nvSpPr>
        <p:spPr>
          <a:xfrm>
            <a:off x="182494" y="795432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 userDrawn="1"/>
        </p:nvSpPr>
        <p:spPr>
          <a:xfrm>
            <a:off x="-108670" y="502826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 userDrawn="1"/>
        </p:nvSpPr>
        <p:spPr>
          <a:xfrm>
            <a:off x="182494" y="502826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 userDrawn="1"/>
        </p:nvSpPr>
        <p:spPr>
          <a:xfrm>
            <a:off x="474651" y="502826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 userDrawn="1"/>
        </p:nvSpPr>
        <p:spPr>
          <a:xfrm>
            <a:off x="764822" y="503300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 userDrawn="1"/>
        </p:nvSpPr>
        <p:spPr>
          <a:xfrm>
            <a:off x="764822" y="205749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 userDrawn="1"/>
        </p:nvSpPr>
        <p:spPr>
          <a:xfrm>
            <a:off x="182494" y="206344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 userDrawn="1"/>
        </p:nvSpPr>
        <p:spPr>
          <a:xfrm>
            <a:off x="184492" y="-91802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 userDrawn="1"/>
        </p:nvSpPr>
        <p:spPr>
          <a:xfrm>
            <a:off x="1054992" y="-91802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 userDrawn="1"/>
        </p:nvSpPr>
        <p:spPr>
          <a:xfrm>
            <a:off x="-125643" y="-91802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 userDrawn="1"/>
        </p:nvSpPr>
        <p:spPr>
          <a:xfrm>
            <a:off x="-415814" y="-91802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 userDrawn="1"/>
        </p:nvSpPr>
        <p:spPr>
          <a:xfrm>
            <a:off x="-707971" y="-91802"/>
            <a:ext cx="221373" cy="22137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 userDrawn="1"/>
        </p:nvSpPr>
        <p:spPr>
          <a:xfrm>
            <a:off x="9112773" y="6267537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 userDrawn="1"/>
        </p:nvSpPr>
        <p:spPr>
          <a:xfrm>
            <a:off x="9412920" y="6267537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 userDrawn="1"/>
        </p:nvSpPr>
        <p:spPr>
          <a:xfrm>
            <a:off x="9713067" y="6267537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 userDrawn="1"/>
        </p:nvSpPr>
        <p:spPr>
          <a:xfrm>
            <a:off x="11781166" y="6858000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 userDrawn="1"/>
        </p:nvSpPr>
        <p:spPr>
          <a:xfrm>
            <a:off x="11781166" y="6555819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 userDrawn="1"/>
        </p:nvSpPr>
        <p:spPr>
          <a:xfrm>
            <a:off x="11481019" y="6560449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 userDrawn="1"/>
        </p:nvSpPr>
        <p:spPr>
          <a:xfrm>
            <a:off x="11481019" y="6262897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 userDrawn="1"/>
        </p:nvSpPr>
        <p:spPr>
          <a:xfrm>
            <a:off x="12081313" y="6267537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 userDrawn="1"/>
        </p:nvSpPr>
        <p:spPr>
          <a:xfrm>
            <a:off x="11190848" y="6262898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 userDrawn="1"/>
        </p:nvSpPr>
        <p:spPr>
          <a:xfrm>
            <a:off x="10900677" y="6262897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 userDrawn="1"/>
        </p:nvSpPr>
        <p:spPr>
          <a:xfrm>
            <a:off x="10608520" y="6257479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 userDrawn="1"/>
        </p:nvSpPr>
        <p:spPr>
          <a:xfrm>
            <a:off x="10317356" y="5964873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 userDrawn="1"/>
        </p:nvSpPr>
        <p:spPr>
          <a:xfrm>
            <a:off x="10608520" y="5964873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 userDrawn="1"/>
        </p:nvSpPr>
        <p:spPr>
          <a:xfrm>
            <a:off x="10900677" y="5964873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 userDrawn="1"/>
        </p:nvSpPr>
        <p:spPr>
          <a:xfrm>
            <a:off x="11190848" y="5965347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 userDrawn="1"/>
        </p:nvSpPr>
        <p:spPr>
          <a:xfrm>
            <a:off x="11190848" y="5667796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 userDrawn="1"/>
        </p:nvSpPr>
        <p:spPr>
          <a:xfrm>
            <a:off x="10608520" y="5668391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 userDrawn="1"/>
        </p:nvSpPr>
        <p:spPr>
          <a:xfrm>
            <a:off x="10317356" y="6570201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 userDrawn="1"/>
        </p:nvSpPr>
        <p:spPr>
          <a:xfrm>
            <a:off x="11432165" y="5370245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 userDrawn="1"/>
        </p:nvSpPr>
        <p:spPr>
          <a:xfrm>
            <a:off x="10007221" y="6570201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 userDrawn="1"/>
        </p:nvSpPr>
        <p:spPr>
          <a:xfrm>
            <a:off x="9717050" y="6570201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 userDrawn="1"/>
        </p:nvSpPr>
        <p:spPr>
          <a:xfrm>
            <a:off x="10317356" y="6267537"/>
            <a:ext cx="221373" cy="22137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6979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1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 1">
  <p:cSld name="Только заголовок 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g2c6f0a5e03a_0_17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16"/>
            <a:ext cx="12192000" cy="686003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2c6f0a5e03a_0_1735"/>
          <p:cNvSpPr txBox="1">
            <a:spLocks noGrp="1"/>
          </p:cNvSpPr>
          <p:nvPr>
            <p:ph type="sldNum" idx="12"/>
          </p:nvPr>
        </p:nvSpPr>
        <p:spPr>
          <a:xfrm>
            <a:off x="317150" y="6114707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1100">
                <a:solidFill>
                  <a:schemeClr val="lt1"/>
                </a:solidFill>
              </a:defRPr>
            </a:lvl1pPr>
            <a:lvl2pPr lvl="1" algn="l" rtl="0">
              <a:buNone/>
              <a:defRPr sz="1100">
                <a:solidFill>
                  <a:schemeClr val="lt1"/>
                </a:solidFill>
              </a:defRPr>
            </a:lvl2pPr>
            <a:lvl3pPr lvl="2" algn="l" rtl="0">
              <a:buNone/>
              <a:defRPr sz="1100">
                <a:solidFill>
                  <a:schemeClr val="lt1"/>
                </a:solidFill>
              </a:defRPr>
            </a:lvl3pPr>
            <a:lvl4pPr lvl="3" algn="l" rtl="0">
              <a:buNone/>
              <a:defRPr sz="1100">
                <a:solidFill>
                  <a:schemeClr val="lt1"/>
                </a:solidFill>
              </a:defRPr>
            </a:lvl4pPr>
            <a:lvl5pPr lvl="4" algn="l" rtl="0">
              <a:buNone/>
              <a:defRPr sz="1100">
                <a:solidFill>
                  <a:schemeClr val="lt1"/>
                </a:solidFill>
              </a:defRPr>
            </a:lvl5pPr>
            <a:lvl6pPr lvl="5" algn="l" rtl="0">
              <a:buNone/>
              <a:defRPr sz="1100">
                <a:solidFill>
                  <a:schemeClr val="lt1"/>
                </a:solidFill>
              </a:defRPr>
            </a:lvl6pPr>
            <a:lvl7pPr lvl="6" algn="l" rtl="0">
              <a:buNone/>
              <a:defRPr sz="1100">
                <a:solidFill>
                  <a:schemeClr val="lt1"/>
                </a:solidFill>
              </a:defRPr>
            </a:lvl7pPr>
            <a:lvl8pPr lvl="7" algn="l" rtl="0">
              <a:buNone/>
              <a:defRPr sz="1100">
                <a:solidFill>
                  <a:schemeClr val="lt1"/>
                </a:solidFill>
              </a:defRPr>
            </a:lvl8pPr>
            <a:lvl9pPr lvl="8" algn="l" rtl="0">
              <a:buNone/>
              <a:defRPr sz="1100"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643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1410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-249267" y="1505750"/>
            <a:ext cx="12717347" cy="3907553"/>
          </a:xfrm>
          <a:prstGeom prst="roundRect">
            <a:avLst>
              <a:gd name="adj" fmla="val 6483"/>
            </a:avLst>
          </a:prstGeom>
          <a:gradFill flip="none" rotWithShape="1"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7800077" y="2153513"/>
            <a:ext cx="3991002" cy="3259790"/>
          </a:xfrm>
          <a:custGeom>
            <a:avLst/>
            <a:gdLst>
              <a:gd name="connsiteX0" fmla="*/ 2324391 w 3965885"/>
              <a:gd name="connsiteY0" fmla="*/ 0 h 3259790"/>
              <a:gd name="connsiteX1" fmla="*/ 3802920 w 3965885"/>
              <a:gd name="connsiteY1" fmla="*/ 530778 h 3259790"/>
              <a:gd name="connsiteX2" fmla="*/ 3965885 w 3965885"/>
              <a:gd name="connsiteY2" fmla="*/ 678891 h 3259790"/>
              <a:gd name="connsiteX3" fmla="*/ 3965885 w 3965885"/>
              <a:gd name="connsiteY3" fmla="*/ 3006463 h 3259790"/>
              <a:gd name="connsiteX4" fmla="*/ 3712558 w 3965885"/>
              <a:gd name="connsiteY4" fmla="*/ 3259790 h 3259790"/>
              <a:gd name="connsiteX5" fmla="*/ 197423 w 3965885"/>
              <a:gd name="connsiteY5" fmla="*/ 3259790 h 3259790"/>
              <a:gd name="connsiteX6" fmla="*/ 182662 w 3965885"/>
              <a:gd name="connsiteY6" fmla="*/ 3229149 h 3259790"/>
              <a:gd name="connsiteX7" fmla="*/ 0 w 3965885"/>
              <a:gd name="connsiteY7" fmla="*/ 2324391 h 3259790"/>
              <a:gd name="connsiteX8" fmla="*/ 2324391 w 3965885"/>
              <a:gd name="connsiteY8" fmla="*/ 0 h 325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5885" h="3259790">
                <a:moveTo>
                  <a:pt x="2324391" y="0"/>
                </a:moveTo>
                <a:cubicBezTo>
                  <a:pt x="2886021" y="0"/>
                  <a:pt x="3401128" y="199190"/>
                  <a:pt x="3802920" y="530778"/>
                </a:cubicBezTo>
                <a:lnTo>
                  <a:pt x="3965885" y="678891"/>
                </a:lnTo>
                <a:lnTo>
                  <a:pt x="3965885" y="3006463"/>
                </a:lnTo>
                <a:cubicBezTo>
                  <a:pt x="3965885" y="3146372"/>
                  <a:pt x="3852467" y="3259790"/>
                  <a:pt x="3712558" y="3259790"/>
                </a:cubicBezTo>
                <a:lnTo>
                  <a:pt x="197423" y="3259790"/>
                </a:lnTo>
                <a:lnTo>
                  <a:pt x="182662" y="3229149"/>
                </a:lnTo>
                <a:cubicBezTo>
                  <a:pt x="65042" y="2951063"/>
                  <a:pt x="0" y="2645323"/>
                  <a:pt x="0" y="2324391"/>
                </a:cubicBezTo>
                <a:cubicBezTo>
                  <a:pt x="0" y="1040665"/>
                  <a:pt x="1040665" y="0"/>
                  <a:pt x="2324391" y="0"/>
                </a:cubicBezTo>
                <a:close/>
              </a:path>
            </a:pathLst>
          </a:custGeom>
          <a:solidFill>
            <a:schemeClr val="bg1">
              <a:lumMod val="9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2187" y="2249233"/>
            <a:ext cx="7291704" cy="204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Мастер-класс </a:t>
            </a:r>
            <a:r>
              <a:rPr lang="ru-RU" sz="2400" b="1" dirty="0">
                <a:solidFill>
                  <a:schemeClr val="bg1"/>
                </a:solidFill>
              </a:rPr>
              <a:t>на тему: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«Академическая нечестность в ходе выполнения домашнего задания по математике: решать нельзя списать»</a:t>
            </a:r>
          </a:p>
          <a:p>
            <a:pPr>
              <a:lnSpc>
                <a:spcPct val="130000"/>
              </a:lnSpc>
              <a:buClr>
                <a:schemeClr val="lt1"/>
              </a:buClr>
              <a:buSzPts val="2800"/>
            </a:pP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040" y="1949953"/>
            <a:ext cx="4509683" cy="3131725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>
          <a:xfrm>
            <a:off x="-359953" y="-282871"/>
            <a:ext cx="221373" cy="2213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02433" y="441649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</a:rPr>
              <a:t>Полежаев Денис </a:t>
            </a:r>
            <a:r>
              <a:rPr lang="ru-RU" sz="1600" b="1" dirty="0" smtClean="0">
                <a:solidFill>
                  <a:schemeClr val="bg1"/>
                </a:solidFill>
              </a:rPr>
              <a:t>Анатольевич,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читель математики МБОУ «СОШ № 3»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Боготол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69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 flipV="1">
            <a:off x="326436" y="283849"/>
            <a:ext cx="11432427" cy="45719"/>
          </a:xfrm>
          <a:custGeom>
            <a:avLst/>
            <a:gdLst/>
            <a:ahLst/>
            <a:cxnLst/>
            <a:rect l="l" t="t" r="r" b="b"/>
            <a:pathLst>
              <a:path w="15916275" h="120000" extrusionOk="0">
                <a:moveTo>
                  <a:pt x="0" y="0"/>
                </a:moveTo>
                <a:lnTo>
                  <a:pt x="15915745" y="0"/>
                </a:lnTo>
              </a:path>
            </a:pathLst>
          </a:custGeom>
          <a:noFill/>
          <a:ln w="10450" cap="flat" cmpd="sng">
            <a:solidFill>
              <a:srgbClr val="DEEB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2400" b="1" i="0" u="none" strike="noStrike" cap="none">
              <a:solidFill>
                <a:schemeClr val="tx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2673" y="2662988"/>
            <a:ext cx="6416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Попробуем…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 flipV="1">
            <a:off x="759573" y="636776"/>
            <a:ext cx="11432427" cy="45719"/>
          </a:xfrm>
          <a:custGeom>
            <a:avLst/>
            <a:gdLst/>
            <a:ahLst/>
            <a:cxnLst/>
            <a:rect l="l" t="t" r="r" b="b"/>
            <a:pathLst>
              <a:path w="15916275" h="120000" extrusionOk="0">
                <a:moveTo>
                  <a:pt x="0" y="0"/>
                </a:moveTo>
                <a:lnTo>
                  <a:pt x="15915745" y="0"/>
                </a:lnTo>
              </a:path>
            </a:pathLst>
          </a:custGeom>
          <a:noFill/>
          <a:ln w="10450" cap="flat" cmpd="sng">
            <a:solidFill>
              <a:srgbClr val="DEEB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0" y="545281"/>
            <a:ext cx="7443289" cy="733345"/>
          </a:xfrm>
          <a:prstGeom prst="roundRect">
            <a:avLst>
              <a:gd name="adj" fmla="val 14679"/>
            </a:avLst>
          </a:prstGeom>
          <a:gradFill flip="none" rotWithShape="1"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8F959C3-287F-4C00-28C5-7618C50F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05" y="819318"/>
            <a:ext cx="70162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ЦЕННОСТИ</a:t>
            </a: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367" y="1415449"/>
            <a:ext cx="5051864" cy="503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 flipV="1">
            <a:off x="759573" y="636776"/>
            <a:ext cx="11432427" cy="45719"/>
          </a:xfrm>
          <a:custGeom>
            <a:avLst/>
            <a:gdLst/>
            <a:ahLst/>
            <a:cxnLst/>
            <a:rect l="l" t="t" r="r" b="b"/>
            <a:pathLst>
              <a:path w="15916275" h="120000" extrusionOk="0">
                <a:moveTo>
                  <a:pt x="0" y="0"/>
                </a:moveTo>
                <a:lnTo>
                  <a:pt x="15915745" y="0"/>
                </a:lnTo>
              </a:path>
            </a:pathLst>
          </a:custGeom>
          <a:noFill/>
          <a:ln w="10450" cap="flat" cmpd="sng">
            <a:solidFill>
              <a:srgbClr val="DEEB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" y="545281"/>
            <a:ext cx="2181726" cy="733345"/>
          </a:xfrm>
          <a:prstGeom prst="roundRect">
            <a:avLst>
              <a:gd name="adj" fmla="val 14679"/>
            </a:avLst>
          </a:prstGeom>
          <a:gradFill flip="none" rotWithShape="1"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8F959C3-287F-4C00-28C5-7618C50F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05" y="758064"/>
            <a:ext cx="70162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1</a:t>
            </a: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679181"/>
              </p:ext>
            </p:extLst>
          </p:nvPr>
        </p:nvGraphicFramePr>
        <p:xfrm>
          <a:off x="2286872" y="599661"/>
          <a:ext cx="9799983" cy="6258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1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 flipV="1">
            <a:off x="759573" y="636776"/>
            <a:ext cx="11432427" cy="45719"/>
          </a:xfrm>
          <a:custGeom>
            <a:avLst/>
            <a:gdLst/>
            <a:ahLst/>
            <a:cxnLst/>
            <a:rect l="l" t="t" r="r" b="b"/>
            <a:pathLst>
              <a:path w="15916275" h="120000" extrusionOk="0">
                <a:moveTo>
                  <a:pt x="0" y="0"/>
                </a:moveTo>
                <a:lnTo>
                  <a:pt x="15915745" y="0"/>
                </a:lnTo>
              </a:path>
            </a:pathLst>
          </a:custGeom>
          <a:noFill/>
          <a:ln w="10450" cap="flat" cmpd="sng">
            <a:solidFill>
              <a:srgbClr val="DEEB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" y="545281"/>
            <a:ext cx="2181726" cy="733345"/>
          </a:xfrm>
          <a:prstGeom prst="roundRect">
            <a:avLst>
              <a:gd name="adj" fmla="val 14679"/>
            </a:avLst>
          </a:prstGeom>
          <a:gradFill flip="none" rotWithShape="1"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8F959C3-287F-4C00-28C5-7618C50F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68" y="758064"/>
            <a:ext cx="70162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2</a:t>
            </a: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987744"/>
              </p:ext>
            </p:extLst>
          </p:nvPr>
        </p:nvGraphicFramePr>
        <p:xfrm>
          <a:off x="1888435" y="773989"/>
          <a:ext cx="10104782" cy="5410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48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 flipV="1">
            <a:off x="759573" y="636776"/>
            <a:ext cx="11432427" cy="45719"/>
          </a:xfrm>
          <a:custGeom>
            <a:avLst/>
            <a:gdLst/>
            <a:ahLst/>
            <a:cxnLst/>
            <a:rect l="l" t="t" r="r" b="b"/>
            <a:pathLst>
              <a:path w="15916275" h="120000" extrusionOk="0">
                <a:moveTo>
                  <a:pt x="0" y="0"/>
                </a:moveTo>
                <a:lnTo>
                  <a:pt x="15915745" y="0"/>
                </a:lnTo>
              </a:path>
            </a:pathLst>
          </a:custGeom>
          <a:noFill/>
          <a:ln w="10450" cap="flat" cmpd="sng">
            <a:solidFill>
              <a:srgbClr val="DEEB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" y="545281"/>
            <a:ext cx="2181726" cy="733345"/>
          </a:xfrm>
          <a:prstGeom prst="roundRect">
            <a:avLst>
              <a:gd name="adj" fmla="val 14679"/>
            </a:avLst>
          </a:prstGeom>
          <a:gradFill flip="none" rotWithShape="1"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8F959C3-287F-4C00-28C5-7618C50F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68" y="758064"/>
            <a:ext cx="70162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3</a:t>
            </a: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759456"/>
              </p:ext>
            </p:extLst>
          </p:nvPr>
        </p:nvGraphicFramePr>
        <p:xfrm>
          <a:off x="2113722" y="586408"/>
          <a:ext cx="9627704" cy="5986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687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 flipV="1">
            <a:off x="759573" y="636776"/>
            <a:ext cx="11432427" cy="45719"/>
          </a:xfrm>
          <a:custGeom>
            <a:avLst/>
            <a:gdLst/>
            <a:ahLst/>
            <a:cxnLst/>
            <a:rect l="l" t="t" r="r" b="b"/>
            <a:pathLst>
              <a:path w="15916275" h="120000" extrusionOk="0">
                <a:moveTo>
                  <a:pt x="0" y="0"/>
                </a:moveTo>
                <a:lnTo>
                  <a:pt x="15915745" y="0"/>
                </a:lnTo>
              </a:path>
            </a:pathLst>
          </a:custGeom>
          <a:noFill/>
          <a:ln w="10450" cap="flat" cmpd="sng">
            <a:solidFill>
              <a:srgbClr val="DEEB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" y="545281"/>
            <a:ext cx="2181726" cy="733345"/>
          </a:xfrm>
          <a:prstGeom prst="roundRect">
            <a:avLst>
              <a:gd name="adj" fmla="val 14679"/>
            </a:avLst>
          </a:prstGeom>
          <a:gradFill flip="none" rotWithShape="1"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8F959C3-287F-4C00-28C5-7618C50F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68" y="758064"/>
            <a:ext cx="70162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4</a:t>
            </a: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09556"/>
              </p:ext>
            </p:extLst>
          </p:nvPr>
        </p:nvGraphicFramePr>
        <p:xfrm>
          <a:off x="2072640" y="792480"/>
          <a:ext cx="9921240" cy="592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159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 flipV="1">
            <a:off x="759573" y="636776"/>
            <a:ext cx="11432427" cy="45719"/>
          </a:xfrm>
          <a:custGeom>
            <a:avLst/>
            <a:gdLst/>
            <a:ahLst/>
            <a:cxnLst/>
            <a:rect l="l" t="t" r="r" b="b"/>
            <a:pathLst>
              <a:path w="15916275" h="120000" extrusionOk="0">
                <a:moveTo>
                  <a:pt x="0" y="0"/>
                </a:moveTo>
                <a:lnTo>
                  <a:pt x="15915745" y="0"/>
                </a:lnTo>
              </a:path>
            </a:pathLst>
          </a:custGeom>
          <a:noFill/>
          <a:ln w="10450" cap="flat" cmpd="sng">
            <a:solidFill>
              <a:srgbClr val="DEEB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" y="545281"/>
            <a:ext cx="2181726" cy="733345"/>
          </a:xfrm>
          <a:prstGeom prst="roundRect">
            <a:avLst>
              <a:gd name="adj" fmla="val 14679"/>
            </a:avLst>
          </a:prstGeom>
          <a:gradFill flip="none" rotWithShape="1"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8F959C3-287F-4C00-28C5-7618C50F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68" y="758064"/>
            <a:ext cx="70162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5</a:t>
            </a: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036990"/>
              </p:ext>
            </p:extLst>
          </p:nvPr>
        </p:nvGraphicFramePr>
        <p:xfrm>
          <a:off x="1874520" y="579120"/>
          <a:ext cx="9997440" cy="614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52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 flipV="1">
            <a:off x="759573" y="636776"/>
            <a:ext cx="11432427" cy="45719"/>
          </a:xfrm>
          <a:custGeom>
            <a:avLst/>
            <a:gdLst/>
            <a:ahLst/>
            <a:cxnLst/>
            <a:rect l="l" t="t" r="r" b="b"/>
            <a:pathLst>
              <a:path w="15916275" h="120000" extrusionOk="0">
                <a:moveTo>
                  <a:pt x="0" y="0"/>
                </a:moveTo>
                <a:lnTo>
                  <a:pt x="15915745" y="0"/>
                </a:lnTo>
              </a:path>
            </a:pathLst>
          </a:custGeom>
          <a:noFill/>
          <a:ln w="10450" cap="flat" cmpd="sng">
            <a:solidFill>
              <a:srgbClr val="DEEB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" y="545281"/>
            <a:ext cx="2181726" cy="733345"/>
          </a:xfrm>
          <a:prstGeom prst="roundRect">
            <a:avLst>
              <a:gd name="adj" fmla="val 14679"/>
            </a:avLst>
          </a:prstGeom>
          <a:gradFill flip="none" rotWithShape="1"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8F959C3-287F-4C00-28C5-7618C50F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68" y="758064"/>
            <a:ext cx="70162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6</a:t>
            </a: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417935"/>
              </p:ext>
            </p:extLst>
          </p:nvPr>
        </p:nvGraphicFramePr>
        <p:xfrm>
          <a:off x="1737360" y="533400"/>
          <a:ext cx="10241280" cy="618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74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 flipV="1">
            <a:off x="759573" y="636776"/>
            <a:ext cx="11432427" cy="45719"/>
          </a:xfrm>
          <a:custGeom>
            <a:avLst/>
            <a:gdLst/>
            <a:ahLst/>
            <a:cxnLst/>
            <a:rect l="l" t="t" r="r" b="b"/>
            <a:pathLst>
              <a:path w="15916275" h="120000" extrusionOk="0">
                <a:moveTo>
                  <a:pt x="0" y="0"/>
                </a:moveTo>
                <a:lnTo>
                  <a:pt x="15915745" y="0"/>
                </a:lnTo>
              </a:path>
            </a:pathLst>
          </a:custGeom>
          <a:noFill/>
          <a:ln w="10450" cap="flat" cmpd="sng">
            <a:solidFill>
              <a:srgbClr val="DEEB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" y="545281"/>
            <a:ext cx="2181726" cy="733345"/>
          </a:xfrm>
          <a:prstGeom prst="roundRect">
            <a:avLst>
              <a:gd name="adj" fmla="val 14679"/>
            </a:avLst>
          </a:prstGeom>
          <a:gradFill flip="none" rotWithShape="1"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8F959C3-287F-4C00-28C5-7618C50F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68" y="758064"/>
            <a:ext cx="70162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7</a:t>
            </a: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455838"/>
              </p:ext>
            </p:extLst>
          </p:nvPr>
        </p:nvGraphicFramePr>
        <p:xfrm>
          <a:off x="1791176" y="472440"/>
          <a:ext cx="10172224" cy="626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51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 flipV="1">
            <a:off x="759573" y="636776"/>
            <a:ext cx="11432427" cy="45719"/>
          </a:xfrm>
          <a:custGeom>
            <a:avLst/>
            <a:gdLst/>
            <a:ahLst/>
            <a:cxnLst/>
            <a:rect l="l" t="t" r="r" b="b"/>
            <a:pathLst>
              <a:path w="15916275" h="120000" extrusionOk="0">
                <a:moveTo>
                  <a:pt x="0" y="0"/>
                </a:moveTo>
                <a:lnTo>
                  <a:pt x="15915745" y="0"/>
                </a:lnTo>
              </a:path>
            </a:pathLst>
          </a:custGeom>
          <a:noFill/>
          <a:ln w="10450" cap="flat" cmpd="sng">
            <a:solidFill>
              <a:srgbClr val="DEEB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" y="545281"/>
            <a:ext cx="2181726" cy="733345"/>
          </a:xfrm>
          <a:prstGeom prst="roundRect">
            <a:avLst>
              <a:gd name="adj" fmla="val 14679"/>
            </a:avLst>
          </a:prstGeom>
          <a:gradFill flip="none" rotWithShape="1"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8F959C3-287F-4C00-28C5-7618C50F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68" y="758064"/>
            <a:ext cx="70162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8</a:t>
            </a: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969351"/>
              </p:ext>
            </p:extLst>
          </p:nvPr>
        </p:nvGraphicFramePr>
        <p:xfrm>
          <a:off x="1859280" y="655320"/>
          <a:ext cx="1008888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12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 flipV="1">
            <a:off x="759573" y="636776"/>
            <a:ext cx="11432427" cy="45719"/>
          </a:xfrm>
          <a:custGeom>
            <a:avLst/>
            <a:gdLst/>
            <a:ahLst/>
            <a:cxnLst/>
            <a:rect l="l" t="t" r="r" b="b"/>
            <a:pathLst>
              <a:path w="15916275" h="120000" extrusionOk="0">
                <a:moveTo>
                  <a:pt x="0" y="0"/>
                </a:moveTo>
                <a:lnTo>
                  <a:pt x="15915745" y="0"/>
                </a:lnTo>
              </a:path>
            </a:pathLst>
          </a:custGeom>
          <a:noFill/>
          <a:ln w="10450" cap="flat" cmpd="sng">
            <a:solidFill>
              <a:srgbClr val="DEEB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0" y="529239"/>
            <a:ext cx="11855116" cy="733345"/>
          </a:xfrm>
          <a:prstGeom prst="roundRect">
            <a:avLst>
              <a:gd name="adj" fmla="val 14679"/>
            </a:avLst>
          </a:prstGeom>
          <a:gradFill flip="none" rotWithShape="1"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8F959C3-287F-4C00-28C5-7618C50F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04" y="723066"/>
            <a:ext cx="1110726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Надпись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входе в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Стелленбосский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 (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ЮАР, старейший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Африке)</a:t>
            </a:r>
          </a:p>
          <a:p>
            <a:pPr eaLnBrk="1" hangingPunct="1"/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У входа в Стелленбосский университет в Южной Африке висит следующее  сообщение: Уничтожение любой нации не.. | ВКонтак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401132"/>
            <a:ext cx="4675438" cy="359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33474" y="1588168"/>
            <a:ext cx="68419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Уничтожение любой нации не требует атомных бомб или использования ракет дальнего радиуса действия. Требуется только снижение качества образования и разрешение обмана учащимися на экзаменах…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3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 flipV="1">
            <a:off x="759573" y="636776"/>
            <a:ext cx="11432427" cy="45719"/>
          </a:xfrm>
          <a:custGeom>
            <a:avLst/>
            <a:gdLst/>
            <a:ahLst/>
            <a:cxnLst/>
            <a:rect l="l" t="t" r="r" b="b"/>
            <a:pathLst>
              <a:path w="15916275" h="120000" extrusionOk="0">
                <a:moveTo>
                  <a:pt x="0" y="0"/>
                </a:moveTo>
                <a:lnTo>
                  <a:pt x="15915745" y="0"/>
                </a:lnTo>
              </a:path>
            </a:pathLst>
          </a:custGeom>
          <a:noFill/>
          <a:ln w="10450" cap="flat" cmpd="sng">
            <a:solidFill>
              <a:srgbClr val="DEEB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" y="545281"/>
            <a:ext cx="2181726" cy="733345"/>
          </a:xfrm>
          <a:prstGeom prst="roundRect">
            <a:avLst>
              <a:gd name="adj" fmla="val 14679"/>
            </a:avLst>
          </a:prstGeom>
          <a:gradFill flip="none" rotWithShape="1"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8F959C3-287F-4C00-28C5-7618C50F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68" y="758064"/>
            <a:ext cx="70162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9</a:t>
            </a: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876040"/>
              </p:ext>
            </p:extLst>
          </p:nvPr>
        </p:nvGraphicFramePr>
        <p:xfrm>
          <a:off x="1737360" y="533400"/>
          <a:ext cx="10317480" cy="621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00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 flipV="1">
            <a:off x="759573" y="636776"/>
            <a:ext cx="11432427" cy="45719"/>
          </a:xfrm>
          <a:custGeom>
            <a:avLst/>
            <a:gdLst/>
            <a:ahLst/>
            <a:cxnLst/>
            <a:rect l="l" t="t" r="r" b="b"/>
            <a:pathLst>
              <a:path w="15916275" h="120000" extrusionOk="0">
                <a:moveTo>
                  <a:pt x="0" y="0"/>
                </a:moveTo>
                <a:lnTo>
                  <a:pt x="15915745" y="0"/>
                </a:lnTo>
              </a:path>
            </a:pathLst>
          </a:custGeom>
          <a:noFill/>
          <a:ln w="10450" cap="flat" cmpd="sng">
            <a:solidFill>
              <a:srgbClr val="DEEB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" y="545281"/>
            <a:ext cx="2181726" cy="733345"/>
          </a:xfrm>
          <a:prstGeom prst="roundRect">
            <a:avLst>
              <a:gd name="adj" fmla="val 14679"/>
            </a:avLst>
          </a:prstGeom>
          <a:gradFill flip="none" rotWithShape="1"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8F959C3-287F-4C00-28C5-7618C50F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68" y="758064"/>
            <a:ext cx="70162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10</a:t>
            </a: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499945"/>
              </p:ext>
            </p:extLst>
          </p:nvPr>
        </p:nvGraphicFramePr>
        <p:xfrm>
          <a:off x="1844040" y="746760"/>
          <a:ext cx="10210800" cy="600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79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 flipV="1">
            <a:off x="759573" y="636776"/>
            <a:ext cx="11432427" cy="45719"/>
          </a:xfrm>
          <a:custGeom>
            <a:avLst/>
            <a:gdLst/>
            <a:ahLst/>
            <a:cxnLst/>
            <a:rect l="l" t="t" r="r" b="b"/>
            <a:pathLst>
              <a:path w="15916275" h="120000" extrusionOk="0">
                <a:moveTo>
                  <a:pt x="0" y="0"/>
                </a:moveTo>
                <a:lnTo>
                  <a:pt x="15915745" y="0"/>
                </a:lnTo>
              </a:path>
            </a:pathLst>
          </a:custGeom>
          <a:noFill/>
          <a:ln w="10450" cap="flat" cmpd="sng">
            <a:solidFill>
              <a:srgbClr val="DEEB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" y="545281"/>
            <a:ext cx="2181726" cy="733345"/>
          </a:xfrm>
          <a:prstGeom prst="roundRect">
            <a:avLst>
              <a:gd name="adj" fmla="val 14679"/>
            </a:avLst>
          </a:prstGeom>
          <a:gradFill flip="none" rotWithShape="1"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8F959C3-287F-4C00-28C5-7618C50F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68" y="758064"/>
            <a:ext cx="70162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11</a:t>
            </a: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382411"/>
              </p:ext>
            </p:extLst>
          </p:nvPr>
        </p:nvGraphicFramePr>
        <p:xfrm>
          <a:off x="1828800" y="685800"/>
          <a:ext cx="10195560" cy="603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11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 flipV="1">
            <a:off x="759573" y="636776"/>
            <a:ext cx="11432427" cy="45719"/>
          </a:xfrm>
          <a:custGeom>
            <a:avLst/>
            <a:gdLst/>
            <a:ahLst/>
            <a:cxnLst/>
            <a:rect l="l" t="t" r="r" b="b"/>
            <a:pathLst>
              <a:path w="15916275" h="120000" extrusionOk="0">
                <a:moveTo>
                  <a:pt x="0" y="0"/>
                </a:moveTo>
                <a:lnTo>
                  <a:pt x="15915745" y="0"/>
                </a:lnTo>
              </a:path>
            </a:pathLst>
          </a:custGeom>
          <a:noFill/>
          <a:ln w="10450" cap="flat" cmpd="sng">
            <a:solidFill>
              <a:srgbClr val="DEEB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0" y="545281"/>
            <a:ext cx="7443289" cy="733345"/>
          </a:xfrm>
          <a:prstGeom prst="roundRect">
            <a:avLst>
              <a:gd name="adj" fmla="val 14679"/>
            </a:avLst>
          </a:prstGeom>
          <a:gradFill flip="none" rotWithShape="1"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8F959C3-287F-4C00-28C5-7618C50F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05" y="819318"/>
            <a:ext cx="70162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ИЗМЕНИЛОСЬ?</a:t>
            </a: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3389" y="1925053"/>
            <a:ext cx="93846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обратной связи.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 (персональные условия).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не только с арифметикой, но и с логически-предметным материалом, с понятийным аппаратом, с мыслительными процессами.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 учебника, правилами.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 flipV="1">
            <a:off x="759573" y="636776"/>
            <a:ext cx="11432427" cy="45719"/>
          </a:xfrm>
          <a:custGeom>
            <a:avLst/>
            <a:gdLst/>
            <a:ahLst/>
            <a:cxnLst/>
            <a:rect l="l" t="t" r="r" b="b"/>
            <a:pathLst>
              <a:path w="15916275" h="120000" extrusionOk="0">
                <a:moveTo>
                  <a:pt x="0" y="0"/>
                </a:moveTo>
                <a:lnTo>
                  <a:pt x="15915745" y="0"/>
                </a:lnTo>
              </a:path>
            </a:pathLst>
          </a:custGeom>
          <a:noFill/>
          <a:ln w="10450" cap="flat" cmpd="sng">
            <a:solidFill>
              <a:srgbClr val="DEEB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2715" y="3039980"/>
            <a:ext cx="9384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Зачем всё это нужно?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 flipV="1">
            <a:off x="759573" y="636776"/>
            <a:ext cx="11432427" cy="45719"/>
          </a:xfrm>
          <a:custGeom>
            <a:avLst/>
            <a:gdLst/>
            <a:ahLst/>
            <a:cxnLst/>
            <a:rect l="l" t="t" r="r" b="b"/>
            <a:pathLst>
              <a:path w="15916275" h="120000" extrusionOk="0">
                <a:moveTo>
                  <a:pt x="0" y="0"/>
                </a:moveTo>
                <a:lnTo>
                  <a:pt x="15915745" y="0"/>
                </a:lnTo>
              </a:path>
            </a:pathLst>
          </a:custGeom>
          <a:noFill/>
          <a:ln w="10450" cap="flat" cmpd="sng">
            <a:solidFill>
              <a:srgbClr val="DEEB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0" y="545281"/>
            <a:ext cx="7443289" cy="733345"/>
          </a:xfrm>
          <a:prstGeom prst="roundRect">
            <a:avLst>
              <a:gd name="adj" fmla="val 14679"/>
            </a:avLst>
          </a:prstGeom>
          <a:gradFill flip="none" rotWithShape="1"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8F959C3-287F-4C00-28C5-7618C50F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57" y="608661"/>
            <a:ext cx="70162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</a:rPr>
              <a:t>Результаты по группам участников экзамена с различным уровнем подготовки с учетом типа "СОШ", 2024 г.</a:t>
            </a:r>
          </a:p>
          <a:p>
            <a:pPr eaLnBrk="1" hangingPunct="1"/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51006"/>
              </p:ext>
            </p:extLst>
          </p:nvPr>
        </p:nvGraphicFramePr>
        <p:xfrm>
          <a:off x="689811" y="1370121"/>
          <a:ext cx="10355178" cy="532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71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 flipV="1">
            <a:off x="759573" y="636776"/>
            <a:ext cx="11432427" cy="45719"/>
          </a:xfrm>
          <a:custGeom>
            <a:avLst/>
            <a:gdLst/>
            <a:ahLst/>
            <a:cxnLst/>
            <a:rect l="l" t="t" r="r" b="b"/>
            <a:pathLst>
              <a:path w="15916275" h="120000" extrusionOk="0">
                <a:moveTo>
                  <a:pt x="0" y="0"/>
                </a:moveTo>
                <a:lnTo>
                  <a:pt x="15915745" y="0"/>
                </a:lnTo>
              </a:path>
            </a:pathLst>
          </a:custGeom>
          <a:noFill/>
          <a:ln w="10450" cap="flat" cmpd="sng">
            <a:solidFill>
              <a:srgbClr val="DEEB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0" y="545281"/>
            <a:ext cx="7443289" cy="733345"/>
          </a:xfrm>
          <a:prstGeom prst="roundRect">
            <a:avLst>
              <a:gd name="adj" fmla="val 14679"/>
            </a:avLst>
          </a:prstGeom>
          <a:gradFill flip="none" rotWithShape="1"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8F959C3-287F-4C00-28C5-7618C50F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05" y="636776"/>
            <a:ext cx="70162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</a:rPr>
              <a:t>Результаты по группам участников экзамена с различным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chemeClr val="bg1"/>
                </a:solidFill>
              </a:rPr>
              <a:t>уровнем подготовки с учетом типа "СОШ", 2024 г.</a:t>
            </a:r>
          </a:p>
          <a:p>
            <a:pPr eaLnBrk="1" hangingPunct="1"/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138252"/>
              </p:ext>
            </p:extLst>
          </p:nvPr>
        </p:nvGraphicFramePr>
        <p:xfrm>
          <a:off x="353173" y="773990"/>
          <a:ext cx="11272005" cy="531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45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 flipV="1">
            <a:off x="759573" y="636776"/>
            <a:ext cx="11432427" cy="45719"/>
          </a:xfrm>
          <a:custGeom>
            <a:avLst/>
            <a:gdLst/>
            <a:ahLst/>
            <a:cxnLst/>
            <a:rect l="l" t="t" r="r" b="b"/>
            <a:pathLst>
              <a:path w="15916275" h="120000" extrusionOk="0">
                <a:moveTo>
                  <a:pt x="0" y="0"/>
                </a:moveTo>
                <a:lnTo>
                  <a:pt x="15915745" y="0"/>
                </a:lnTo>
              </a:path>
            </a:pathLst>
          </a:custGeom>
          <a:noFill/>
          <a:ln w="10450" cap="flat" cmpd="sng">
            <a:solidFill>
              <a:srgbClr val="DEEB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9835" y="659635"/>
            <a:ext cx="9384632" cy="554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Результаты ГИА-9 2024 года в классах, где обучающиеся три года выполняли домашние задания «специальной» формы (по типу ОО - «СОШ»):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доля участников получивших отметку «3» - 15% (край – 22,2%), отметку «4» - 75% (край – 65,01%), отметку «5» - 2,5% (край – 4,51%);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доля участников, получивших отметку «4» и «5» (качество обучения) – 77,5% (край (по типу ОО) – 69,52%, край (все ОО) – 71,93%).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 flipV="1">
            <a:off x="759573" y="636776"/>
            <a:ext cx="11432427" cy="45719"/>
          </a:xfrm>
          <a:custGeom>
            <a:avLst/>
            <a:gdLst/>
            <a:ahLst/>
            <a:cxnLst/>
            <a:rect l="l" t="t" r="r" b="b"/>
            <a:pathLst>
              <a:path w="15916275" h="120000" extrusionOk="0">
                <a:moveTo>
                  <a:pt x="0" y="0"/>
                </a:moveTo>
                <a:lnTo>
                  <a:pt x="15915745" y="0"/>
                </a:lnTo>
              </a:path>
            </a:pathLst>
          </a:custGeom>
          <a:noFill/>
          <a:ln w="10450" cap="flat" cmpd="sng">
            <a:solidFill>
              <a:srgbClr val="DEEB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136" y="745959"/>
            <a:ext cx="9384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Педагогический марафон, г. Ачинск, 27.11.2024 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371463"/>
              </p:ext>
            </p:extLst>
          </p:nvPr>
        </p:nvGraphicFramePr>
        <p:xfrm>
          <a:off x="433136" y="1748212"/>
          <a:ext cx="10742864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69">
                  <a:extLst>
                    <a:ext uri="{9D8B030D-6E8A-4147-A177-3AD203B41FA5}">
                      <a16:colId xmlns:a16="http://schemas.microsoft.com/office/drawing/2014/main" val="4018662309"/>
                    </a:ext>
                  </a:extLst>
                </a:gridCol>
                <a:gridCol w="2208395">
                  <a:extLst>
                    <a:ext uri="{9D8B030D-6E8A-4147-A177-3AD203B41FA5}">
                      <a16:colId xmlns:a16="http://schemas.microsoft.com/office/drawing/2014/main" val="461503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1. Уточнить</a:t>
                      </a:r>
                      <a:r>
                        <a:rPr lang="ru-RU" sz="4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классы</a:t>
                      </a:r>
                      <a:endParaRPr lang="ru-RU" sz="4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5-9</a:t>
                      </a:r>
                      <a:endParaRPr lang="ru-RU" sz="4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63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 Где в школьной жизни?</a:t>
                      </a:r>
                      <a:endParaRPr lang="ru-RU" sz="4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(есть идея)</a:t>
                      </a:r>
                      <a:endParaRPr lang="ru-RU" sz="2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45616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3136" y="3844759"/>
            <a:ext cx="9384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Личные замечания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356826"/>
              </p:ext>
            </p:extLst>
          </p:nvPr>
        </p:nvGraphicFramePr>
        <p:xfrm>
          <a:off x="433136" y="4471092"/>
          <a:ext cx="10742864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69">
                  <a:extLst>
                    <a:ext uri="{9D8B030D-6E8A-4147-A177-3AD203B41FA5}">
                      <a16:colId xmlns:a16="http://schemas.microsoft.com/office/drawing/2014/main" val="4018662309"/>
                    </a:ext>
                  </a:extLst>
                </a:gridCol>
                <a:gridCol w="2208395">
                  <a:extLst>
                    <a:ext uri="{9D8B030D-6E8A-4147-A177-3AD203B41FA5}">
                      <a16:colId xmlns:a16="http://schemas.microsoft.com/office/drawing/2014/main" val="461503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3. Увеличение «не сделал», «забыл» и «не понял как»</a:t>
                      </a:r>
                      <a:endParaRPr lang="ru-RU" sz="4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≈50%</a:t>
                      </a:r>
                      <a:endParaRPr lang="ru-RU" sz="4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634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8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4125" y="3128211"/>
            <a:ext cx="797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БЛАГОДАРЮ ЗА ВНИМАНИЕ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7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 flipV="1">
            <a:off x="759573" y="636776"/>
            <a:ext cx="11432427" cy="45719"/>
          </a:xfrm>
          <a:custGeom>
            <a:avLst/>
            <a:gdLst/>
            <a:ahLst/>
            <a:cxnLst/>
            <a:rect l="l" t="t" r="r" b="b"/>
            <a:pathLst>
              <a:path w="15916275" h="120000" extrusionOk="0">
                <a:moveTo>
                  <a:pt x="0" y="0"/>
                </a:moveTo>
                <a:lnTo>
                  <a:pt x="15915745" y="0"/>
                </a:lnTo>
              </a:path>
            </a:pathLst>
          </a:custGeom>
          <a:noFill/>
          <a:ln w="10450" cap="flat" cmpd="sng">
            <a:solidFill>
              <a:srgbClr val="DEEB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0" y="545281"/>
            <a:ext cx="7443289" cy="733345"/>
          </a:xfrm>
          <a:prstGeom prst="roundRect">
            <a:avLst>
              <a:gd name="adj" fmla="val 14679"/>
            </a:avLst>
          </a:prstGeom>
          <a:gradFill flip="none" rotWithShape="1"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8F959C3-287F-4C00-28C5-7618C50F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05" y="626814"/>
            <a:ext cx="79309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4000" dirty="0" smtClean="0">
                <a:solidFill>
                  <a:schemeClr val="bg1"/>
                </a:solidFill>
              </a:rPr>
              <a:t>История </a:t>
            </a:r>
            <a:r>
              <a:rPr lang="ru-RU" sz="4000" dirty="0">
                <a:solidFill>
                  <a:schemeClr val="bg1"/>
                </a:solidFill>
              </a:rPr>
              <a:t>одной мамочки…</a:t>
            </a:r>
          </a:p>
          <a:p>
            <a:pPr eaLnBrk="1" hangingPunct="1"/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89212" y="2133600"/>
            <a:ext cx="8915400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тетрадки (рабочая –  всегда у ребенка, 2 тетради для домашней работы).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тетрадях за домашние задания идут положительные оценки («пятерки»).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четверти средний балл в электронном журнале: 2,8 балла.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7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 flipV="1">
            <a:off x="759573" y="636776"/>
            <a:ext cx="11432427" cy="45719"/>
          </a:xfrm>
          <a:custGeom>
            <a:avLst/>
            <a:gdLst/>
            <a:ahLst/>
            <a:cxnLst/>
            <a:rect l="l" t="t" r="r" b="b"/>
            <a:pathLst>
              <a:path w="15916275" h="120000" extrusionOk="0">
                <a:moveTo>
                  <a:pt x="0" y="0"/>
                </a:moveTo>
                <a:lnTo>
                  <a:pt x="15915745" y="0"/>
                </a:lnTo>
              </a:path>
            </a:pathLst>
          </a:custGeom>
          <a:noFill/>
          <a:ln w="10450" cap="flat" cmpd="sng">
            <a:solidFill>
              <a:srgbClr val="DEEB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0" y="545281"/>
            <a:ext cx="7443289" cy="733345"/>
          </a:xfrm>
          <a:prstGeom prst="roundRect">
            <a:avLst>
              <a:gd name="adj" fmla="val 14679"/>
            </a:avLst>
          </a:prstGeom>
          <a:gradFill flip="none" rotWithShape="1"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8F959C3-287F-4C00-28C5-7618C50F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05" y="608661"/>
            <a:ext cx="701628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4000" b="1" dirty="0">
                <a:solidFill>
                  <a:schemeClr val="bg1"/>
                </a:solidFill>
              </a:rPr>
              <a:t>Газета.</a:t>
            </a:r>
            <a:r>
              <a:rPr lang="en-US" sz="4000" b="1" dirty="0" err="1" smtClean="0">
                <a:solidFill>
                  <a:schemeClr val="bg1"/>
                </a:solidFill>
              </a:rPr>
              <a:t>ru</a:t>
            </a:r>
            <a:r>
              <a:rPr lang="ru-RU" sz="4000" b="1" dirty="0" smtClean="0">
                <a:solidFill>
                  <a:schemeClr val="bg1"/>
                </a:solidFill>
              </a:rPr>
              <a:t>*</a:t>
            </a: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97233" y="2783305"/>
            <a:ext cx="8915400" cy="37776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5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класс – 32 %.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6 класс – 43 %.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7 класс – 59 %.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8 класс – 78 %.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9 класс – 82 %.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7005" y="1531991"/>
            <a:ext cx="11540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Данные опроса о списывании, проведенного образовательной платформой.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Процент учеников, прибегающих к списыванию: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1789" y="6184232"/>
            <a:ext cx="3304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17.11.2021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 flipV="1">
            <a:off x="759573" y="636776"/>
            <a:ext cx="11432427" cy="45719"/>
          </a:xfrm>
          <a:custGeom>
            <a:avLst/>
            <a:gdLst/>
            <a:ahLst/>
            <a:cxnLst/>
            <a:rect l="l" t="t" r="r" b="b"/>
            <a:pathLst>
              <a:path w="15916275" h="120000" extrusionOk="0">
                <a:moveTo>
                  <a:pt x="0" y="0"/>
                </a:moveTo>
                <a:lnTo>
                  <a:pt x="15915745" y="0"/>
                </a:lnTo>
              </a:path>
            </a:pathLst>
          </a:custGeom>
          <a:noFill/>
          <a:ln w="10450" cap="flat" cmpd="sng">
            <a:solidFill>
              <a:srgbClr val="DEEB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8F959C3-287F-4C00-28C5-7618C50F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05" y="819318"/>
            <a:ext cx="70162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</a:t>
            </a: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10" y="749923"/>
            <a:ext cx="5418305" cy="5400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083" y="284705"/>
            <a:ext cx="3893599" cy="37411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2488" y="3339658"/>
            <a:ext cx="3307932" cy="334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 flipV="1">
            <a:off x="759573" y="636776"/>
            <a:ext cx="11432427" cy="45719"/>
          </a:xfrm>
          <a:custGeom>
            <a:avLst/>
            <a:gdLst/>
            <a:ahLst/>
            <a:cxnLst/>
            <a:rect l="l" t="t" r="r" b="b"/>
            <a:pathLst>
              <a:path w="15916275" h="120000" extrusionOk="0">
                <a:moveTo>
                  <a:pt x="0" y="0"/>
                </a:moveTo>
                <a:lnTo>
                  <a:pt x="15915745" y="0"/>
                </a:lnTo>
              </a:path>
            </a:pathLst>
          </a:custGeom>
          <a:noFill/>
          <a:ln w="10450" cap="flat" cmpd="sng">
            <a:solidFill>
              <a:srgbClr val="DEEB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0" y="545281"/>
            <a:ext cx="7443289" cy="733345"/>
          </a:xfrm>
          <a:prstGeom prst="roundRect">
            <a:avLst>
              <a:gd name="adj" fmla="val 14679"/>
            </a:avLst>
          </a:prstGeom>
          <a:gradFill flip="none" rotWithShape="1"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8F959C3-287F-4C00-28C5-7618C50F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026" y="773990"/>
            <a:ext cx="70162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- ВЫЗОВ</a:t>
            </a: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1642" y="1507335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Каким должно стать (быть) домашнее задание по математике, чтобы исключить академическую нечестность и обеспечить реализацию исходных функций домашнего задания?</a:t>
            </a:r>
          </a:p>
        </p:txBody>
      </p:sp>
    </p:spTree>
    <p:extLst>
      <p:ext uri="{BB962C8B-B14F-4D97-AF65-F5344CB8AC3E}">
        <p14:creationId xmlns:p14="http://schemas.microsoft.com/office/powerpoint/2010/main" val="17963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 flipV="1">
            <a:off x="759573" y="636776"/>
            <a:ext cx="11432427" cy="45719"/>
          </a:xfrm>
          <a:custGeom>
            <a:avLst/>
            <a:gdLst/>
            <a:ahLst/>
            <a:cxnLst/>
            <a:rect l="l" t="t" r="r" b="b"/>
            <a:pathLst>
              <a:path w="15916275" h="120000" extrusionOk="0">
                <a:moveTo>
                  <a:pt x="0" y="0"/>
                </a:moveTo>
                <a:lnTo>
                  <a:pt x="15915745" y="0"/>
                </a:lnTo>
              </a:path>
            </a:pathLst>
          </a:custGeom>
          <a:noFill/>
          <a:ln w="10450" cap="flat" cmpd="sng">
            <a:solidFill>
              <a:srgbClr val="DEEB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0" y="545281"/>
            <a:ext cx="7443289" cy="733345"/>
          </a:xfrm>
          <a:prstGeom prst="roundRect">
            <a:avLst>
              <a:gd name="adj" fmla="val 14679"/>
            </a:avLst>
          </a:prstGeom>
          <a:gradFill flip="none" rotWithShape="1"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8F959C3-287F-4C00-28C5-7618C50F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04" y="755150"/>
            <a:ext cx="91421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ИДЕЯ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Новые правила игры в домашнее задание или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«Ну обмани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меня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теперь»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93765" y="0"/>
            <a:ext cx="8911687" cy="12808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8331" t="31040" r="23294" b="20209"/>
          <a:stretch/>
        </p:blipFill>
        <p:spPr>
          <a:xfrm>
            <a:off x="2111008" y="2109537"/>
            <a:ext cx="8077200" cy="45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 flipV="1">
            <a:off x="759573" y="636776"/>
            <a:ext cx="11432427" cy="45719"/>
          </a:xfrm>
          <a:custGeom>
            <a:avLst/>
            <a:gdLst/>
            <a:ahLst/>
            <a:cxnLst/>
            <a:rect l="l" t="t" r="r" b="b"/>
            <a:pathLst>
              <a:path w="15916275" h="120000" extrusionOk="0">
                <a:moveTo>
                  <a:pt x="0" y="0"/>
                </a:moveTo>
                <a:lnTo>
                  <a:pt x="15915745" y="0"/>
                </a:lnTo>
              </a:path>
            </a:pathLst>
          </a:custGeom>
          <a:noFill/>
          <a:ln w="10450" cap="flat" cmpd="sng">
            <a:solidFill>
              <a:srgbClr val="DEEB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0" y="545281"/>
            <a:ext cx="7443289" cy="733345"/>
          </a:xfrm>
          <a:prstGeom prst="roundRect">
            <a:avLst>
              <a:gd name="adj" fmla="val 14679"/>
            </a:avLst>
          </a:prstGeom>
          <a:gradFill flip="none" rotWithShape="1"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8F959C3-287F-4C00-28C5-7618C50F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05" y="771192"/>
            <a:ext cx="70162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</a:t>
            </a: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026920" y="2133600"/>
            <a:ext cx="9477692" cy="37776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этап: сентябрь – декабрь 2022 года. Уровень: «по лайту».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II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этап: январь 2023 года – и далее.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Уровень: «норма жизни».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 flipV="1">
            <a:off x="759573" y="636776"/>
            <a:ext cx="11432427" cy="45719"/>
          </a:xfrm>
          <a:custGeom>
            <a:avLst/>
            <a:gdLst/>
            <a:ahLst/>
            <a:cxnLst/>
            <a:rect l="l" t="t" r="r" b="b"/>
            <a:pathLst>
              <a:path w="15916275" h="120000" extrusionOk="0">
                <a:moveTo>
                  <a:pt x="0" y="0"/>
                </a:moveTo>
                <a:lnTo>
                  <a:pt x="15915745" y="0"/>
                </a:lnTo>
              </a:path>
            </a:pathLst>
          </a:custGeom>
          <a:noFill/>
          <a:ln w="10450" cap="flat" cmpd="sng">
            <a:solidFill>
              <a:srgbClr val="DEEB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0" y="545281"/>
            <a:ext cx="7443289" cy="733345"/>
          </a:xfrm>
          <a:prstGeom prst="roundRect">
            <a:avLst>
              <a:gd name="adj" fmla="val 14679"/>
            </a:avLst>
          </a:prstGeom>
          <a:gradFill flip="none" rotWithShape="1"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8F959C3-287F-4C00-28C5-7618C50F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05" y="771192"/>
            <a:ext cx="70162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КОРРЕКТИРОВКА</a:t>
            </a:r>
            <a:endParaRPr lang="ru-RU" alt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0548" y="2582779"/>
            <a:ext cx="1080435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Входной контроль: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онтроль наличия и сбор тетрадей с домашней работой;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амостоятельная работа на 5-7 минут на листках по домашним номерам;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ценки – в журнал.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43263" y="1499938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освещение">
      <a:dk1>
        <a:sysClr val="windowText" lastClr="000000"/>
      </a:dk1>
      <a:lt1>
        <a:sysClr val="window" lastClr="FFFFFF"/>
      </a:lt1>
      <a:dk2>
        <a:srgbClr val="06428F"/>
      </a:dk2>
      <a:lt2>
        <a:srgbClr val="0C4C87"/>
      </a:lt2>
      <a:accent1>
        <a:srgbClr val="0883D7"/>
      </a:accent1>
      <a:accent2>
        <a:srgbClr val="11A860"/>
      </a:accent2>
      <a:accent3>
        <a:srgbClr val="4FD09F"/>
      </a:accent3>
      <a:accent4>
        <a:srgbClr val="1E94A2"/>
      </a:accent4>
      <a:accent5>
        <a:srgbClr val="23D1DF"/>
      </a:accent5>
      <a:accent6>
        <a:srgbClr val="ECA438"/>
      </a:accent6>
      <a:hlink>
        <a:srgbClr val="0563C1"/>
      </a:hlink>
      <a:folHlink>
        <a:srgbClr val="954F72"/>
      </a:folHlink>
    </a:clrScheme>
    <a:fontScheme name="Августовка">
      <a:majorFont>
        <a:latin typeface="Helvetica Bold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642</Words>
  <Application>Microsoft Office PowerPoint</Application>
  <PresentationFormat>Широкоэкранный</PresentationFormat>
  <Paragraphs>124</Paragraphs>
  <Slides>29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Roboto</vt:lpstr>
      <vt:lpstr>Helvetica Bold</vt:lpstr>
      <vt:lpstr>Arial</vt:lpstr>
      <vt:lpstr>Times New Roman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Семочкина Елизавета Валерьевна</dc:creator>
  <cp:lastModifiedBy>Денис</cp:lastModifiedBy>
  <cp:revision>326</cp:revision>
  <dcterms:created xsi:type="dcterms:W3CDTF">2024-07-26T11:37:09Z</dcterms:created>
  <dcterms:modified xsi:type="dcterms:W3CDTF">2025-01-16T23:49:03Z</dcterms:modified>
</cp:coreProperties>
</file>