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8"/>
  </p:notesMasterIdLst>
  <p:sldIdLst>
    <p:sldId id="256" r:id="rId2"/>
    <p:sldId id="258" r:id="rId3"/>
    <p:sldId id="259" r:id="rId4"/>
    <p:sldId id="271" r:id="rId5"/>
    <p:sldId id="272" r:id="rId6"/>
    <p:sldId id="260" r:id="rId7"/>
    <p:sldId id="267" r:id="rId8"/>
    <p:sldId id="266" r:id="rId9"/>
    <p:sldId id="261" r:id="rId10"/>
    <p:sldId id="262" r:id="rId11"/>
    <p:sldId id="269" r:id="rId12"/>
    <p:sldId id="264" r:id="rId13"/>
    <p:sldId id="257" r:id="rId14"/>
    <p:sldId id="268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89AAD-5685-4BAE-88F9-9630F43EBFA9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2BBF9-59DD-4087-89E7-F7AB9A70D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0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2BBF9-59DD-4087-89E7-F7AB9A70D1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0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2BBF9-59DD-4087-89E7-F7AB9A70D1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1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1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8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7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0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3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6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4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3C612E-8526-4064-97A6-189E7BB4E14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FE4274-9DBB-43A7-8A77-38928E2FE3D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8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a.coko24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a.coko24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ia9-15@yandex.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_eibK" TargetMode="External"/><Relationship Id="rId2" Type="http://schemas.openxmlformats.org/officeDocument/2006/relationships/hyperlink" Target="mailto:gia9-15@yandex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321040" cy="356616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Организация технического взаимодействия с РЦОИ, </a:t>
            </a:r>
            <a:br>
              <a:rPr lang="ru-RU" sz="4000" b="1" dirty="0" smtClean="0"/>
            </a:br>
            <a:r>
              <a:rPr lang="ru-RU" sz="4000" b="1" dirty="0" smtClean="0"/>
              <a:t>порядок получения и отправки материалов итогового собеседования </a:t>
            </a:r>
            <a:br>
              <a:rPr lang="ru-RU" sz="4000" b="1" dirty="0" smtClean="0"/>
            </a:br>
            <a:r>
              <a:rPr lang="ru-RU" sz="4000" b="1" dirty="0" smtClean="0"/>
              <a:t>в 202</a:t>
            </a:r>
            <a:r>
              <a:rPr lang="en-US" sz="4000" b="1" dirty="0" smtClean="0"/>
              <a:t>5</a:t>
            </a:r>
            <a:r>
              <a:rPr lang="ru-RU" sz="4000" b="1" dirty="0" smtClean="0"/>
              <a:t> г.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038" y="4443046"/>
            <a:ext cx="7543800" cy="1155575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Вахрушев А.А. – программист КГКСУ «</a:t>
            </a:r>
            <a:r>
              <a:rPr lang="ru-RU" sz="1800" i="1" dirty="0" err="1" smtClean="0"/>
              <a:t>цоко</a:t>
            </a:r>
            <a:r>
              <a:rPr lang="ru-RU" sz="1800" i="1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3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20" y="198304"/>
            <a:ext cx="7832153" cy="867028"/>
          </a:xfrm>
        </p:spPr>
        <p:txBody>
          <a:bodyPr/>
          <a:lstStyle/>
          <a:p>
            <a:r>
              <a:rPr lang="ru-RU" dirty="0" smtClean="0"/>
              <a:t>          Проведение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371428"/>
            <a:ext cx="7605817" cy="4081922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	В </a:t>
            </a:r>
            <a:r>
              <a:rPr lang="ru-RU" sz="2400" dirty="0"/>
              <a:t>день проведения </a:t>
            </a:r>
            <a:r>
              <a:rPr lang="ru-RU" sz="2400" dirty="0" smtClean="0"/>
              <a:t>ИС </a:t>
            </a:r>
            <a:r>
              <a:rPr lang="ru-RU" sz="2400" b="1" u="sng" dirty="0" smtClean="0"/>
              <a:t>с 0</a:t>
            </a:r>
            <a:r>
              <a:rPr lang="en-US" sz="2400" b="1" u="sng" dirty="0" smtClean="0"/>
              <a:t>7</a:t>
            </a:r>
            <a:r>
              <a:rPr lang="ru-RU" sz="2400" b="1" u="sng" dirty="0" smtClean="0"/>
              <a:t>.</a:t>
            </a:r>
            <a:r>
              <a:rPr lang="en-US" sz="2400" b="1" u="sng" dirty="0" smtClean="0"/>
              <a:t>30</a:t>
            </a:r>
            <a:r>
              <a:rPr lang="ru-RU" sz="2400" b="1" u="sng" dirty="0" smtClean="0"/>
              <a:t> до 9.00 </a:t>
            </a:r>
            <a:r>
              <a:rPr lang="ru-RU" sz="2400" dirty="0" smtClean="0"/>
              <a:t>по </a:t>
            </a:r>
            <a:r>
              <a:rPr lang="ru-RU" sz="2400" dirty="0"/>
              <a:t>местному времени технический </a:t>
            </a:r>
            <a:r>
              <a:rPr lang="ru-RU" sz="2400" dirty="0" smtClean="0"/>
              <a:t>специалист</a:t>
            </a:r>
            <a:r>
              <a:rPr lang="en-US" sz="2400" dirty="0" smtClean="0"/>
              <a:t> </a:t>
            </a:r>
            <a:r>
              <a:rPr lang="ru-RU" sz="2400" dirty="0" smtClean="0"/>
              <a:t>МУО </a:t>
            </a:r>
            <a:r>
              <a:rPr lang="ru-RU" sz="2400" dirty="0"/>
              <a:t>получает с Интернет-ресурса </a:t>
            </a:r>
            <a:r>
              <a:rPr lang="ru-RU" sz="2400" u="sng" dirty="0" smtClean="0">
                <a:hlinkClick r:id="rId3"/>
              </a:rPr>
              <a:t>http://</a:t>
            </a:r>
            <a:r>
              <a:rPr lang="en-US" sz="2400" u="sng" dirty="0" smtClean="0">
                <a:hlinkClick r:id="rId3"/>
              </a:rPr>
              <a:t>gia.coko24.ru</a:t>
            </a:r>
            <a:r>
              <a:rPr lang="en-US" sz="2400" u="sng" dirty="0" smtClean="0"/>
              <a:t> – </a:t>
            </a:r>
            <a:r>
              <a:rPr lang="ru-RU" sz="2400" u="sng" dirty="0" smtClean="0"/>
              <a:t>раздел «Документация»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передает в ОО контрольно-измерительные материалы (КИМ)  </a:t>
            </a:r>
            <a:r>
              <a:rPr lang="ru-RU" sz="2400" dirty="0"/>
              <a:t>для проведения итогового </a:t>
            </a:r>
            <a:r>
              <a:rPr lang="ru-RU" sz="2400" dirty="0" smtClean="0"/>
              <a:t>собеседования</a:t>
            </a:r>
            <a:r>
              <a:rPr lang="ru-RU" sz="2400" dirty="0"/>
              <a:t> </a:t>
            </a:r>
            <a:r>
              <a:rPr lang="ru-RU" sz="2400" dirty="0" smtClean="0"/>
              <a:t>( проблемы с Интернетом – звоним в РЦОИ 8-391-246-15-00</a:t>
            </a:r>
            <a:r>
              <a:rPr lang="en-US" sz="2400" dirty="0" smtClean="0"/>
              <a:t> </a:t>
            </a:r>
            <a:r>
              <a:rPr lang="ru-RU" sz="2400" dirty="0" smtClean="0"/>
              <a:t>или 8-391-204-03-70 ).         	Технический специалист ОО печатает КИМ в необходимом </a:t>
            </a:r>
            <a:r>
              <a:rPr lang="ru-RU" sz="2400" dirty="0"/>
              <a:t>количестве и </a:t>
            </a:r>
            <a:r>
              <a:rPr lang="ru-RU" sz="2400" dirty="0" smtClean="0"/>
              <a:t>передает их </a:t>
            </a:r>
            <a:r>
              <a:rPr lang="ru-RU" sz="2400" b="1" dirty="0"/>
              <a:t>ответственному организатору образовательной организации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	В </a:t>
            </a:r>
            <a:r>
              <a:rPr lang="ru-RU" sz="2400" dirty="0"/>
              <a:t>аудиториях проведения итогового собеседования ведется </a:t>
            </a:r>
            <a:r>
              <a:rPr lang="ru-RU" sz="2400" dirty="0" smtClean="0"/>
              <a:t>потоковая аудиозапись</a:t>
            </a:r>
            <a:r>
              <a:rPr lang="ru-RU" sz="2400" dirty="0"/>
              <a:t>. </a:t>
            </a:r>
            <a:r>
              <a:rPr lang="ru-RU" sz="2400" dirty="0" smtClean="0"/>
              <a:t>Рекомендуемое ПО для ведения записи – </a:t>
            </a:r>
            <a:r>
              <a:rPr lang="ru-RU" sz="2400" b="1" dirty="0" smtClean="0"/>
              <a:t>«Автономная станция записи»</a:t>
            </a:r>
            <a:r>
              <a:rPr lang="ru-RU" sz="2400" dirty="0" smtClean="0"/>
              <a:t> будет доступна для скачивания с сайта </a:t>
            </a:r>
            <a:r>
              <a:rPr lang="en-US" sz="2400" dirty="0" smtClean="0"/>
              <a:t>gia.coko24.ru </a:t>
            </a:r>
            <a:r>
              <a:rPr lang="ru-RU" sz="2400" dirty="0" smtClean="0"/>
              <a:t>из раздела «Программное обеспечение»</a:t>
            </a:r>
          </a:p>
        </p:txBody>
      </p:sp>
    </p:spTree>
    <p:extLst>
      <p:ext uri="{BB962C8B-B14F-4D97-AF65-F5344CB8AC3E}">
        <p14:creationId xmlns:p14="http://schemas.microsoft.com/office/powerpoint/2010/main" val="11656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263" y="627962"/>
            <a:ext cx="7543800" cy="701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Проведение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0" y="2121154"/>
            <a:ext cx="8498961" cy="4433881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1. Проверка </a:t>
            </a:r>
            <a:r>
              <a:rPr lang="ru-RU" sz="2400" dirty="0"/>
              <a:t>ответов каждого участника итогового собеседования осуществляется экспертом непосредственно в процессе ответа по специально разработанным критериям по системе «зачет»/ «незачет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2. Результаты проверки вносятся в протокол эксперта для оценивания ответов участников итогового собеседования.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Используя ведомость учета проведения итогового собеседования в аудитории и </a:t>
            </a:r>
            <a:r>
              <a:rPr lang="ru-RU" sz="2400" dirty="0" smtClean="0"/>
              <a:t>протоколы </a:t>
            </a:r>
            <a:r>
              <a:rPr lang="ru-RU" sz="2400" dirty="0"/>
              <a:t>экспертов по оцениванию ответов участников итогового собеседования, в </a:t>
            </a:r>
            <a:r>
              <a:rPr lang="ru-RU" sz="2400" dirty="0" smtClean="0"/>
              <a:t>Штабе </a:t>
            </a:r>
            <a:r>
              <a:rPr lang="ru-RU" sz="2400" dirty="0"/>
              <a:t>занести в специализированную форму при помощи ПО «Результаты итогового </a:t>
            </a:r>
            <a:r>
              <a:rPr lang="ru-RU" sz="2400" dirty="0" smtClean="0"/>
              <a:t>собеседования</a:t>
            </a:r>
            <a:r>
              <a:rPr lang="ru-RU" sz="2400" dirty="0"/>
              <a:t>» следующую информацию для каждого внесенного ранее </a:t>
            </a:r>
            <a:r>
              <a:rPr lang="ru-RU" sz="2400" dirty="0" smtClean="0"/>
              <a:t>участника итогового </a:t>
            </a:r>
            <a:r>
              <a:rPr lang="ru-RU" sz="2400" dirty="0"/>
              <a:t>собеседования: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номер аудитории; номер варианта; баллы</a:t>
            </a:r>
            <a:r>
              <a:rPr lang="ru-RU" sz="2400" dirty="0">
                <a:solidFill>
                  <a:srgbClr val="FF0000"/>
                </a:solidFill>
              </a:rPr>
              <a:t>, согласно критериям </a:t>
            </a:r>
            <a:r>
              <a:rPr lang="ru-RU" sz="2400" dirty="0" smtClean="0">
                <a:solidFill>
                  <a:srgbClr val="FF0000"/>
                </a:solidFill>
              </a:rPr>
              <a:t>оценивания; общий балл; отметку </a:t>
            </a:r>
            <a:r>
              <a:rPr lang="ru-RU" sz="2400" dirty="0">
                <a:solidFill>
                  <a:srgbClr val="FF0000"/>
                </a:solidFill>
              </a:rPr>
              <a:t>«зачет» / «незачет</a:t>
            </a:r>
            <a:r>
              <a:rPr lang="ru-RU" sz="2400" dirty="0" smtClean="0">
                <a:solidFill>
                  <a:srgbClr val="FF0000"/>
                </a:solidFill>
              </a:rPr>
              <a:t>»; ФИО </a:t>
            </a:r>
            <a:r>
              <a:rPr lang="ru-RU" sz="2400" dirty="0">
                <a:solidFill>
                  <a:srgbClr val="FF0000"/>
                </a:solidFill>
              </a:rPr>
              <a:t>эксперта</a:t>
            </a:r>
            <a:r>
              <a:rPr lang="ru-RU" sz="2400" dirty="0"/>
              <a:t>.</a:t>
            </a:r>
          </a:p>
          <a:p>
            <a:r>
              <a:rPr lang="ru-RU" sz="2400" dirty="0"/>
              <a:t>Количество строк в специализированной форме должно быть равно количеству </a:t>
            </a:r>
          </a:p>
          <a:p>
            <a:r>
              <a:rPr lang="ru-RU" sz="2400" dirty="0"/>
              <a:t>участников, сдававших итоговое собеседование в образовательной организации. </a:t>
            </a:r>
          </a:p>
          <a:p>
            <a:r>
              <a:rPr lang="ru-RU" sz="2400" b="1" dirty="0" smtClean="0"/>
              <a:t>ПРОВЕРИТЬ, СОХРАНИТЬ </a:t>
            </a:r>
            <a:r>
              <a:rPr lang="ru-RU" sz="2400" dirty="0" smtClean="0"/>
              <a:t>специализированную </a:t>
            </a:r>
            <a:r>
              <a:rPr lang="ru-RU" sz="2400" dirty="0"/>
              <a:t>форму в </a:t>
            </a:r>
            <a:r>
              <a:rPr lang="ru-RU" sz="2400" dirty="0" smtClean="0"/>
              <a:t>B2P </a:t>
            </a:r>
            <a:r>
              <a:rPr lang="ru-RU" sz="2400" dirty="0"/>
              <a:t>формате и передать </a:t>
            </a:r>
            <a:r>
              <a:rPr lang="ru-RU" sz="2400" dirty="0" smtClean="0"/>
              <a:t>в МУО – далее в РЦОИ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128" y="286439"/>
            <a:ext cx="7832153" cy="734826"/>
          </a:xfrm>
        </p:spPr>
        <p:txBody>
          <a:bodyPr/>
          <a:lstStyle/>
          <a:p>
            <a:r>
              <a:rPr lang="ru-RU" dirty="0" smtClean="0"/>
              <a:t>    Обработка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19" y="1021265"/>
            <a:ext cx="8799969" cy="5004962"/>
          </a:xfrm>
        </p:spPr>
        <p:txBody>
          <a:bodyPr>
            <a:noAutofit/>
          </a:bodyPr>
          <a:lstStyle/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П</a:t>
            </a:r>
            <a:r>
              <a:rPr lang="ru-RU" dirty="0" smtClean="0"/>
              <a:t>о завершению </a:t>
            </a:r>
            <a:r>
              <a:rPr lang="ru-RU" dirty="0"/>
              <a:t>ИС каждая </a:t>
            </a:r>
            <a:r>
              <a:rPr lang="ru-RU" dirty="0" smtClean="0"/>
              <a:t>образовательная организация </a:t>
            </a:r>
            <a:r>
              <a:rPr lang="ru-RU" dirty="0"/>
              <a:t>передает обратно в </a:t>
            </a:r>
            <a:r>
              <a:rPr lang="ru-RU" dirty="0" smtClean="0"/>
              <a:t>муниципалитет </a:t>
            </a:r>
            <a:r>
              <a:rPr lang="en-US" b="1" dirty="0" smtClean="0"/>
              <a:t>B2P</a:t>
            </a:r>
            <a:r>
              <a:rPr lang="ru-RU" dirty="0" smtClean="0"/>
              <a:t>-файл </a:t>
            </a:r>
            <a:r>
              <a:rPr lang="ru-RU" dirty="0"/>
              <a:t>с внесенными результатами </a:t>
            </a:r>
            <a:r>
              <a:rPr lang="ru-RU" dirty="0" smtClean="0"/>
              <a:t>ИС.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Муниципалитет отправляет на </a:t>
            </a:r>
            <a:r>
              <a:rPr lang="ru-RU" dirty="0"/>
              <a:t>обработку в РЦОИ через раздел сайта </a:t>
            </a:r>
            <a:r>
              <a:rPr lang="ru-RU" dirty="0" smtClean="0"/>
              <a:t>«Загрузка файлов» следующие материалы:</a:t>
            </a:r>
          </a:p>
          <a:p>
            <a:pPr marL="2714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en-US" b="1" dirty="0" smtClean="0"/>
              <a:t>B2P</a:t>
            </a:r>
            <a:r>
              <a:rPr lang="ru-RU" b="1" dirty="0" smtClean="0"/>
              <a:t>-файл </a:t>
            </a:r>
            <a:r>
              <a:rPr lang="ru-RU" b="1" dirty="0"/>
              <a:t>с внесенными результатами </a:t>
            </a:r>
            <a:r>
              <a:rPr lang="ru-RU" b="1" dirty="0" smtClean="0"/>
              <a:t>ИС: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  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2400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20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90-06-010001-001-20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502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2.b2p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(образец!!!!!!!!)</a:t>
            </a:r>
            <a:b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   ПО КАЖДОЙ ШКОЛЕ!!!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b="1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73" y="4008266"/>
            <a:ext cx="2009027" cy="1744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722" y="3911190"/>
            <a:ext cx="6968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Технический специалист и муниципальный координатор проведения итогового собеседования от </a:t>
            </a:r>
            <a:r>
              <a:rPr lang="ru-RU" dirty="0" smtClean="0"/>
              <a:t>ОМСУ </a:t>
            </a:r>
            <a:r>
              <a:rPr lang="ru-RU" dirty="0"/>
              <a:t>не должны покидать свое рабочее место до окончания полной передачи и загрузки всех ожидаемых для обработки файлов</a:t>
            </a:r>
            <a:r>
              <a:rPr lang="ru-RU" dirty="0" smtClean="0"/>
              <a:t>.</a:t>
            </a:r>
            <a:endParaRPr lang="en-US" dirty="0" smtClean="0"/>
          </a:p>
          <a:p>
            <a:pPr indent="47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Сохраненные без «Проверки» </a:t>
            </a:r>
            <a:r>
              <a:rPr lang="en-US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B2P- </a:t>
            </a:r>
            <a:r>
              <a:rPr lang="ru-RU" sz="2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файлы в базу не загружаются.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59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8" b="24695"/>
          <a:stretch/>
        </p:blipFill>
        <p:spPr>
          <a:xfrm>
            <a:off x="350542" y="1772073"/>
            <a:ext cx="3513105" cy="3334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8"/>
          <a:stretch/>
        </p:blipFill>
        <p:spPr>
          <a:xfrm>
            <a:off x="2266117" y="3337949"/>
            <a:ext cx="5844471" cy="1768626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350539" y="5105693"/>
            <a:ext cx="7760049" cy="293244"/>
          </a:xfrm>
          <a:custGeom>
            <a:avLst/>
            <a:gdLst>
              <a:gd name="connsiteX0" fmla="*/ 0 w 4015409"/>
              <a:gd name="connsiteY0" fmla="*/ 357808 h 480391"/>
              <a:gd name="connsiteX1" fmla="*/ 357809 w 4015409"/>
              <a:gd name="connsiteY1" fmla="*/ 463826 h 480391"/>
              <a:gd name="connsiteX2" fmla="*/ 980661 w 4015409"/>
              <a:gd name="connsiteY2" fmla="*/ 477078 h 480391"/>
              <a:gd name="connsiteX3" fmla="*/ 1457740 w 4015409"/>
              <a:gd name="connsiteY3" fmla="*/ 463826 h 480391"/>
              <a:gd name="connsiteX4" fmla="*/ 2054087 w 4015409"/>
              <a:gd name="connsiteY4" fmla="*/ 318052 h 480391"/>
              <a:gd name="connsiteX5" fmla="*/ 2584174 w 4015409"/>
              <a:gd name="connsiteY5" fmla="*/ 159026 h 480391"/>
              <a:gd name="connsiteX6" fmla="*/ 2915479 w 4015409"/>
              <a:gd name="connsiteY6" fmla="*/ 92765 h 480391"/>
              <a:gd name="connsiteX7" fmla="*/ 3273287 w 4015409"/>
              <a:gd name="connsiteY7" fmla="*/ 26504 h 480391"/>
              <a:gd name="connsiteX8" fmla="*/ 4015409 w 4015409"/>
              <a:gd name="connsiteY8" fmla="*/ 0 h 480391"/>
              <a:gd name="connsiteX9" fmla="*/ 4015409 w 4015409"/>
              <a:gd name="connsiteY9" fmla="*/ 0 h 48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5409" h="480391">
                <a:moveTo>
                  <a:pt x="0" y="357808"/>
                </a:moveTo>
                <a:cubicBezTo>
                  <a:pt x="97183" y="400878"/>
                  <a:pt x="194366" y="443948"/>
                  <a:pt x="357809" y="463826"/>
                </a:cubicBezTo>
                <a:cubicBezTo>
                  <a:pt x="521252" y="483704"/>
                  <a:pt x="797339" y="477078"/>
                  <a:pt x="980661" y="477078"/>
                </a:cubicBezTo>
                <a:cubicBezTo>
                  <a:pt x="1163983" y="477078"/>
                  <a:pt x="1278836" y="490330"/>
                  <a:pt x="1457740" y="463826"/>
                </a:cubicBezTo>
                <a:cubicBezTo>
                  <a:pt x="1636644" y="437322"/>
                  <a:pt x="1866348" y="368852"/>
                  <a:pt x="2054087" y="318052"/>
                </a:cubicBezTo>
                <a:cubicBezTo>
                  <a:pt x="2241826" y="267252"/>
                  <a:pt x="2440609" y="196574"/>
                  <a:pt x="2584174" y="159026"/>
                </a:cubicBezTo>
                <a:cubicBezTo>
                  <a:pt x="2727739" y="121478"/>
                  <a:pt x="2915479" y="92765"/>
                  <a:pt x="2915479" y="92765"/>
                </a:cubicBezTo>
                <a:cubicBezTo>
                  <a:pt x="3030331" y="70678"/>
                  <a:pt x="3089965" y="41965"/>
                  <a:pt x="3273287" y="26504"/>
                </a:cubicBezTo>
                <a:cubicBezTo>
                  <a:pt x="3456609" y="11043"/>
                  <a:pt x="4015409" y="0"/>
                  <a:pt x="4015409" y="0"/>
                </a:cubicBezTo>
                <a:lnTo>
                  <a:pt x="4015409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3"/>
          <a:stretch/>
        </p:blipFill>
        <p:spPr>
          <a:xfrm>
            <a:off x="2266116" y="5496916"/>
            <a:ext cx="5844471" cy="136903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59394" y="321316"/>
            <a:ext cx="5930380" cy="1450757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://gia.coko24.ru</a:t>
            </a:r>
            <a:r>
              <a:rPr lang="ru-RU" dirty="0"/>
              <a:t> – </a:t>
            </a:r>
            <a:r>
              <a:rPr lang="ru-RU" dirty="0" smtClean="0"/>
              <a:t>«Загрузка файлов»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804" y="3760644"/>
            <a:ext cx="900000" cy="180000"/>
          </a:xfrm>
          <a:prstGeom prst="roundRect">
            <a:avLst>
              <a:gd name="adj" fmla="val 28572"/>
            </a:avLst>
          </a:prstGeom>
          <a:solidFill>
            <a:srgbClr val="FF292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49966" y="4616067"/>
            <a:ext cx="34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Здесь будет список файлов *.</a:t>
            </a:r>
            <a:r>
              <a:rPr lang="en-US" u="sng" dirty="0" smtClean="0"/>
              <a:t>b2p</a:t>
            </a:r>
            <a:br>
              <a:rPr lang="en-US" u="sng" dirty="0" smtClean="0"/>
            </a:br>
            <a:r>
              <a:rPr lang="ru-RU" u="sng" dirty="0" smtClean="0"/>
              <a:t>для загрузки.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4018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еще надо иметь в виду: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677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1. Коррекция персональных данных участников ГИА-9  возможна  до даты выкладки </a:t>
            </a:r>
            <a:r>
              <a:rPr lang="en-US" b="1" dirty="0" smtClean="0"/>
              <a:t>B2P</a:t>
            </a:r>
            <a:r>
              <a:rPr lang="en-US" dirty="0" smtClean="0"/>
              <a:t>-</a:t>
            </a:r>
            <a:r>
              <a:rPr lang="ru-RU" dirty="0" smtClean="0"/>
              <a:t>файлов на Итоговое собеседование - </a:t>
            </a:r>
            <a:r>
              <a:rPr lang="en-US" dirty="0" smtClean="0"/>
              <a:t>07</a:t>
            </a:r>
            <a:r>
              <a:rPr lang="ru-RU" dirty="0" smtClean="0"/>
              <a:t> февраля 202</a:t>
            </a:r>
            <a:r>
              <a:rPr lang="en-US" dirty="0" smtClean="0"/>
              <a:t>5</a:t>
            </a:r>
            <a:r>
              <a:rPr lang="ru-RU" dirty="0" smtClean="0"/>
              <a:t>.</a:t>
            </a:r>
          </a:p>
          <a:p>
            <a:r>
              <a:rPr lang="ru-RU" dirty="0" smtClean="0"/>
              <a:t> 2. В день проведения ИС на </a:t>
            </a:r>
            <a:r>
              <a:rPr lang="en-US" dirty="0" smtClean="0">
                <a:hlinkClick r:id="rId2"/>
              </a:rPr>
              <a:t>gia9-15@yandex.ru</a:t>
            </a:r>
            <a:r>
              <a:rPr lang="en-US" dirty="0" smtClean="0"/>
              <a:t> </a:t>
            </a:r>
            <a:r>
              <a:rPr lang="ru-RU" dirty="0" smtClean="0"/>
              <a:t> можно присылать ведомости коррекции персональных данных участников ИС(бланк ведомости выложен на сайт в раздел «Документация»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 3. После подведения итогов ИС от 1</a:t>
            </a:r>
            <a:r>
              <a:rPr lang="en-US" dirty="0" smtClean="0"/>
              <a:t>2</a:t>
            </a:r>
            <a:r>
              <a:rPr lang="ru-RU" dirty="0" smtClean="0"/>
              <a:t>.02.2</a:t>
            </a:r>
            <a:r>
              <a:rPr lang="en-US" dirty="0" smtClean="0"/>
              <a:t>5</a:t>
            </a:r>
            <a:r>
              <a:rPr lang="ru-RU" dirty="0" smtClean="0"/>
              <a:t> на станции «</a:t>
            </a:r>
            <a:r>
              <a:rPr lang="ru-RU" b="1" dirty="0" smtClean="0"/>
              <a:t>Коррекции</a:t>
            </a:r>
            <a:r>
              <a:rPr lang="ru-RU" dirty="0" smtClean="0"/>
              <a:t>» будет проведена правка </a:t>
            </a:r>
            <a:r>
              <a:rPr lang="ru-RU" dirty="0"/>
              <a:t>персональных данных </a:t>
            </a:r>
            <a:r>
              <a:rPr lang="ru-RU" dirty="0" smtClean="0"/>
              <a:t>на основе ведомостей коррекции.</a:t>
            </a:r>
          </a:p>
          <a:p>
            <a:r>
              <a:rPr lang="ru-RU" dirty="0"/>
              <a:t> </a:t>
            </a:r>
            <a:r>
              <a:rPr lang="ru-RU" dirty="0" smtClean="0"/>
              <a:t>4. С </a:t>
            </a:r>
            <a:r>
              <a:rPr lang="en-US" dirty="0" smtClean="0"/>
              <a:t>4</a:t>
            </a:r>
            <a:r>
              <a:rPr lang="ru-RU" dirty="0" smtClean="0"/>
              <a:t> февраля до завершения обработки результатов ИС в базе «Планирование ГИА-9 202</a:t>
            </a:r>
            <a:r>
              <a:rPr lang="en-US" dirty="0" smtClean="0"/>
              <a:t>5</a:t>
            </a:r>
            <a:r>
              <a:rPr lang="ru-RU" dirty="0" smtClean="0"/>
              <a:t>» никаких работ не производить!!!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( </a:t>
            </a:r>
            <a:r>
              <a:rPr lang="ru-RU" i="1" dirty="0" smtClean="0"/>
              <a:t>кроме коррекции персональных данных участников </a:t>
            </a:r>
            <a:r>
              <a:rPr lang="ru-RU" dirty="0" smtClean="0"/>
              <a:t>)</a:t>
            </a:r>
          </a:p>
          <a:p>
            <a:r>
              <a:rPr lang="ru-RU" dirty="0"/>
              <a:t> </a:t>
            </a:r>
            <a:r>
              <a:rPr lang="ru-RU" dirty="0" smtClean="0"/>
              <a:t>5. На следующий день по завершению обработки результатов ИС в муниципалитеты будут выложены новые файлы-ключи для базы «Планирование ГИА-9 202</a:t>
            </a:r>
            <a:r>
              <a:rPr lang="en-US" dirty="0" smtClean="0"/>
              <a:t>5</a:t>
            </a:r>
            <a:r>
              <a:rPr lang="ru-RU" dirty="0" smtClean="0"/>
              <a:t>»(см. за объявлениями на сайте) с результатами участников по итоговому собеседованию.</a:t>
            </a:r>
          </a:p>
        </p:txBody>
      </p:sp>
    </p:spTree>
    <p:extLst>
      <p:ext uri="{BB962C8B-B14F-4D97-AF65-F5344CB8AC3E}">
        <p14:creationId xmlns:p14="http://schemas.microsoft.com/office/powerpoint/2010/main" val="42424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911" y="319489"/>
            <a:ext cx="7832153" cy="822961"/>
          </a:xfrm>
        </p:spPr>
        <p:txBody>
          <a:bodyPr/>
          <a:lstStyle/>
          <a:p>
            <a:r>
              <a:rPr lang="ru-RU" dirty="0" smtClean="0"/>
              <a:t>Телефоны горячей линии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53" y="1265554"/>
            <a:ext cx="8473874" cy="4914909"/>
          </a:xfrm>
        </p:spPr>
        <p:txBody>
          <a:bodyPr>
            <a:noAutofit/>
          </a:bodyPr>
          <a:lstStyle/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/>
              <a:t>т. </a:t>
            </a:r>
            <a:r>
              <a:rPr lang="ru-RU" sz="3200" b="1" dirty="0" smtClean="0"/>
              <a:t>246-15-00</a:t>
            </a:r>
            <a:r>
              <a:rPr lang="ru-RU" sz="3200" dirty="0" smtClean="0"/>
              <a:t> – программист отдела РЦОИ </a:t>
            </a:r>
            <a:r>
              <a:rPr lang="en-US" sz="3200" dirty="0" smtClean="0"/>
              <a:t>        </a:t>
            </a:r>
            <a:r>
              <a:rPr lang="ru-RU" sz="3200" b="1" dirty="0" smtClean="0"/>
              <a:t>Вахрушев Анатолий Алексеевич</a:t>
            </a:r>
            <a:endParaRPr lang="en-US" sz="3200" b="1" dirty="0" smtClean="0"/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b="1" dirty="0" smtClean="0"/>
              <a:t>т. 204-02-08 – отдел РЦОИ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b="1" dirty="0" smtClean="0"/>
              <a:t>т. 204-03-70 – отдел ГИА-9</a:t>
            </a:r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/>
              <a:t>Электронный адрес для взаимодействия с РЦОИ: </a:t>
            </a:r>
            <a:r>
              <a:rPr lang="en-US" sz="3200" dirty="0" smtClean="0">
                <a:hlinkClick r:id="rId2"/>
              </a:rPr>
              <a:t>gia9-15@yandex.ru</a:t>
            </a:r>
            <a:endParaRPr lang="en-US" sz="3200" dirty="0" smtClean="0"/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/>
              <a:t>Телеграмм канал - </a:t>
            </a:r>
            <a:r>
              <a:rPr lang="en-US" sz="3200" dirty="0"/>
              <a:t>VakhrushevAA_2023</a:t>
            </a:r>
            <a:endParaRPr lang="ru-RU" sz="3200" dirty="0"/>
          </a:p>
          <a:p>
            <a:pPr marL="90488" indent="-90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t.me/G_eibK</a:t>
            </a:r>
            <a:r>
              <a:rPr lang="ru-RU" sz="3200" dirty="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462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359" y="2372425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88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8321041" cy="1450757"/>
          </a:xfrm>
        </p:spPr>
        <p:txBody>
          <a:bodyPr/>
          <a:lstStyle/>
          <a:p>
            <a:r>
              <a:rPr lang="ru-RU" dirty="0" smtClean="0"/>
              <a:t>Организация технического </a:t>
            </a:r>
            <a:r>
              <a:rPr lang="ru-RU" dirty="0"/>
              <a:t>взаимодействия с РЦОИ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63" y="3675549"/>
            <a:ext cx="1566249" cy="76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РЦОИ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6735" y="3675550"/>
            <a:ext cx="1566249" cy="76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ОМСУ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13757" y="2207380"/>
            <a:ext cx="1674891" cy="76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сайт ФИПИ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13756" y="5133985"/>
            <a:ext cx="1674892" cy="76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1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gia.coko24.ru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1265218" y="3200246"/>
            <a:ext cx="2953695" cy="475304"/>
          </a:xfrm>
          <a:prstGeom prst="curvedDownArrow">
            <a:avLst>
              <a:gd name="adj1" fmla="val 2282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4329817" y="3200246"/>
            <a:ext cx="2953695" cy="475304"/>
          </a:xfrm>
          <a:prstGeom prst="curvedDownArrow">
            <a:avLst>
              <a:gd name="adj1" fmla="val 2282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10800000">
            <a:off x="4318496" y="4446611"/>
            <a:ext cx="2953695" cy="475304"/>
          </a:xfrm>
          <a:prstGeom prst="curvedDownArrow">
            <a:avLst>
              <a:gd name="adj1" fmla="val 2282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0800000">
            <a:off x="1127907" y="4448873"/>
            <a:ext cx="2953695" cy="475304"/>
          </a:xfrm>
          <a:prstGeom prst="curvedDownArrow">
            <a:avLst>
              <a:gd name="adj1" fmla="val 2282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07382" y="3517114"/>
            <a:ext cx="1077362" cy="107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623013" y="2975669"/>
            <a:ext cx="185595" cy="549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flipV="1">
            <a:off x="7623013" y="4568971"/>
            <a:ext cx="185595" cy="549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6223" y="1926777"/>
            <a:ext cx="204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ru-RU" sz="1600" dirty="0" smtClean="0"/>
              <a:t>файлы </a:t>
            </a:r>
            <a:r>
              <a:rPr lang="en-US" sz="1600" b="1" dirty="0" smtClean="0"/>
              <a:t>b2p</a:t>
            </a:r>
            <a:endParaRPr lang="ru-RU" sz="1600" b="1" dirty="0" smtClean="0"/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ru-RU" sz="1600" dirty="0"/>
              <a:t>ф</a:t>
            </a:r>
            <a:r>
              <a:rPr lang="ru-RU" sz="1600" dirty="0" smtClean="0"/>
              <a:t>айлы со списками участников по ОО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11482" y="1784854"/>
            <a:ext cx="309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104775">
              <a:buFont typeface="Arial" panose="020B0604020202020204" pitchFamily="34" charset="0"/>
              <a:buChar char="•"/>
            </a:pPr>
            <a:r>
              <a:rPr lang="ru-RU" sz="1600" dirty="0" smtClean="0"/>
              <a:t>файл </a:t>
            </a:r>
            <a:r>
              <a:rPr lang="en-US" sz="1600" b="1" dirty="0" smtClean="0"/>
              <a:t>b2p</a:t>
            </a:r>
            <a:endParaRPr lang="ru-RU" sz="1600" b="1" dirty="0" smtClean="0"/>
          </a:p>
          <a:p>
            <a:pPr marL="271463" indent="-104775">
              <a:buFont typeface="Arial" panose="020B0604020202020204" pitchFamily="34" charset="0"/>
              <a:buChar char="•"/>
            </a:pPr>
            <a:r>
              <a:rPr lang="ru-RU" sz="1600" dirty="0"/>
              <a:t>ф</a:t>
            </a:r>
            <a:r>
              <a:rPr lang="ru-RU" sz="1600" dirty="0" smtClean="0"/>
              <a:t>айл со списками участников</a:t>
            </a:r>
            <a:endParaRPr lang="en-US" sz="1600" dirty="0" smtClean="0"/>
          </a:p>
          <a:p>
            <a:pPr marL="271463" indent="-104775">
              <a:buFont typeface="Arial" panose="020B0604020202020204" pitchFamily="34" charset="0"/>
              <a:buChar char="•"/>
            </a:pPr>
            <a:r>
              <a:rPr lang="ru-RU" sz="1600" dirty="0" smtClean="0"/>
              <a:t>СПО «Результаты итогового собеседования»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058215" y="4881836"/>
            <a:ext cx="240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 algn="ctr">
              <a:buFont typeface="Arial" panose="020B0604020202020204" pitchFamily="34" charset="0"/>
              <a:buChar char="•"/>
            </a:pPr>
            <a:r>
              <a:rPr lang="ru-RU" sz="1600" dirty="0" smtClean="0"/>
              <a:t>заполненный файл </a:t>
            </a:r>
            <a:r>
              <a:rPr lang="en-US" sz="1600" b="1" dirty="0" smtClean="0"/>
              <a:t>b2p</a:t>
            </a:r>
            <a:endParaRPr lang="ru-RU" sz="16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379727" y="4921916"/>
            <a:ext cx="253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 algn="ctr">
              <a:buFont typeface="Arial" panose="020B0604020202020204" pitchFamily="34" charset="0"/>
              <a:buChar char="•"/>
            </a:pPr>
            <a:r>
              <a:rPr lang="ru-RU" sz="1600" dirty="0" smtClean="0"/>
              <a:t>заполненные файлы </a:t>
            </a:r>
            <a:r>
              <a:rPr lang="en-US" sz="1600" dirty="0" smtClean="0"/>
              <a:t>b2p</a:t>
            </a:r>
            <a:endParaRPr lang="ru-RU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113756" y="5833444"/>
            <a:ext cx="1749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ru-RU" sz="1600" dirty="0" smtClean="0"/>
              <a:t>КИМ для проведения ИС, раздел </a:t>
            </a:r>
            <a:r>
              <a:rPr lang="en-US" sz="1600" dirty="0" smtClean="0"/>
              <a:t>MUO </a:t>
            </a:r>
            <a:r>
              <a:rPr lang="ru-RU" sz="1600" dirty="0" smtClean="0"/>
              <a:t>или </a:t>
            </a:r>
            <a:r>
              <a:rPr lang="en-US" sz="1600" dirty="0" smtClean="0"/>
              <a:t>OU </a:t>
            </a:r>
            <a:r>
              <a:rPr lang="ru-RU" sz="1600" dirty="0" smtClean="0"/>
              <a:t>сайта.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3756" y="1680556"/>
            <a:ext cx="203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ru-RU" sz="1600" dirty="0" smtClean="0"/>
              <a:t>критерии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9105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32153" cy="1450757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15" y="1818975"/>
            <a:ext cx="8757586" cy="6864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два дня до проведения  ИС  </a:t>
            </a:r>
            <a:r>
              <a:rPr lang="ru-RU" dirty="0" smtClean="0"/>
              <a:t>каждая образовательная организация, в которой будет проходить ИС, получит от РЦОИ через муниципального координатора список участников ИС(списки будут </a:t>
            </a:r>
            <a:br>
              <a:rPr lang="ru-RU" dirty="0" smtClean="0"/>
            </a:br>
            <a:r>
              <a:rPr lang="ru-RU" dirty="0" smtClean="0"/>
              <a:t>выложены на сайт </a:t>
            </a:r>
            <a:r>
              <a:rPr lang="en-US" dirty="0" smtClean="0"/>
              <a:t>10</a:t>
            </a:r>
            <a:r>
              <a:rPr lang="ru-RU" dirty="0" smtClean="0"/>
              <a:t>.02.2</a:t>
            </a:r>
            <a:r>
              <a:rPr lang="en-US" dirty="0"/>
              <a:t>5</a:t>
            </a:r>
            <a:r>
              <a:rPr lang="ru-RU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6516" y="6014893"/>
            <a:ext cx="2980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47" y="2401675"/>
            <a:ext cx="7750770" cy="44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04095" cy="1450757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0160" y="2040329"/>
            <a:ext cx="7309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список участников проверяется, в случае необходимости список корректируется.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коррекции из ОО передается муниципальному координатору, который передает ее в РЦОИ для внесения изменений  в РИС.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Ответственный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ОО распределяет участников по аудиториям проведения, заполняет в списке участников поле «Номер Аудитории»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случае неявки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15463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60028" cy="1450757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2" y="1737361"/>
            <a:ext cx="8031296" cy="5026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11781"/>
            <a:ext cx="35654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день до проведения </a:t>
            </a:r>
            <a:r>
              <a:rPr lang="ru-RU" dirty="0" smtClean="0"/>
              <a:t>каждая</a:t>
            </a:r>
          </a:p>
          <a:p>
            <a:r>
              <a:rPr lang="ru-RU" dirty="0" smtClean="0"/>
              <a:t> </a:t>
            </a:r>
            <a:r>
              <a:rPr lang="ru-RU" dirty="0"/>
              <a:t>образовательная организация,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которой будет проходить ИС, </a:t>
            </a:r>
            <a:endParaRPr lang="ru-RU" dirty="0" smtClean="0"/>
          </a:p>
          <a:p>
            <a:r>
              <a:rPr lang="ru-RU" dirty="0" smtClean="0"/>
              <a:t>должна </a:t>
            </a:r>
            <a:r>
              <a:rPr lang="ru-RU" dirty="0"/>
              <a:t>распечатать </a:t>
            </a:r>
            <a:r>
              <a:rPr lang="ru-RU" dirty="0" smtClean="0"/>
              <a:t>необходимое</a:t>
            </a:r>
          </a:p>
          <a:p>
            <a:r>
              <a:rPr lang="ru-RU" dirty="0" smtClean="0"/>
              <a:t> </a:t>
            </a:r>
            <a:r>
              <a:rPr lang="ru-RU" dirty="0"/>
              <a:t>количество </a:t>
            </a:r>
            <a:r>
              <a:rPr lang="ru-RU" dirty="0" smtClean="0"/>
              <a:t>следующих</a:t>
            </a:r>
          </a:p>
          <a:p>
            <a:r>
              <a:rPr lang="ru-RU" dirty="0" smtClean="0"/>
              <a:t> </a:t>
            </a:r>
            <a:r>
              <a:rPr lang="ru-RU" dirty="0"/>
              <a:t>документов</a:t>
            </a:r>
            <a:r>
              <a:rPr lang="ru-RU" dirty="0" smtClean="0"/>
              <a:t>:</a:t>
            </a:r>
          </a:p>
          <a:p>
            <a:r>
              <a:rPr lang="ru-RU" b="1" i="1" dirty="0"/>
              <a:t>Ведомость учета </a:t>
            </a:r>
            <a:r>
              <a:rPr lang="ru-RU" b="1" i="1" dirty="0" smtClean="0"/>
              <a:t>проведения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ИС в аудитории (ИС-02)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55884" y="4112000"/>
            <a:ext cx="2688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ИС-02 и ИС-03 готовятся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муниципалитета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или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из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ГИА-9 2025» - Отчеты - Собеседование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32153" cy="1450757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413" y="2006262"/>
            <a:ext cx="8757587" cy="400894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В день получения от ФЦТ  РЦОИ передаст в МСУ и ОО специализированное программное обеспечение «</a:t>
            </a:r>
            <a:r>
              <a:rPr lang="ru-RU" sz="2400" b="1" dirty="0" smtClean="0"/>
              <a:t>Результаты итогового собеседования</a:t>
            </a:r>
            <a:r>
              <a:rPr lang="ru-RU" sz="2400" dirty="0" smtClean="0"/>
              <a:t>» - Школьный редактор версии </a:t>
            </a:r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ru-RU" sz="2400" dirty="0" smtClean="0">
                <a:solidFill>
                  <a:srgbClr val="FF0000"/>
                </a:solidFill>
              </a:rPr>
              <a:t>_0_0_0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предварительно)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ru-RU" sz="2400" dirty="0" smtClean="0"/>
              <a:t> Данное ПО будет выложено  и доступно для скачивания на сайте </a:t>
            </a:r>
            <a:r>
              <a:rPr lang="en-US" sz="2400" b="1" dirty="0" smtClean="0"/>
              <a:t>gia.coko24.ru</a:t>
            </a:r>
            <a:r>
              <a:rPr lang="en-US" sz="2400" dirty="0" smtClean="0"/>
              <a:t> </a:t>
            </a:r>
            <a:r>
              <a:rPr lang="ru-RU" sz="2400" dirty="0" smtClean="0"/>
              <a:t>, раздел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b="1" dirty="0" smtClean="0"/>
              <a:t>Программное обеспечение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При инсталляции(установке)</a:t>
            </a:r>
            <a:r>
              <a:rPr lang="en-US" sz="2400" dirty="0" smtClean="0"/>
              <a:t> </a:t>
            </a:r>
            <a:r>
              <a:rPr lang="ru-RU" sz="2400" dirty="0" smtClean="0"/>
              <a:t>от имени администратора из выпадающего списка выбрать код региона – </a:t>
            </a:r>
            <a:r>
              <a:rPr lang="ru-RU" sz="2400" b="1" dirty="0" smtClean="0"/>
              <a:t>24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    в следующем окне «Код представительства» – </a:t>
            </a:r>
            <a:r>
              <a:rPr lang="ru-RU" sz="2400" b="1" i="1" dirty="0" smtClean="0">
                <a:solidFill>
                  <a:srgbClr val="FF0000"/>
                </a:solidFill>
              </a:rPr>
              <a:t>ничего не пишем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далее….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490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32153" cy="1450757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запуска программы должно открыться вот такое окно: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6" y="2144918"/>
            <a:ext cx="8011045" cy="4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73" y="253389"/>
            <a:ext cx="7832153" cy="1068635"/>
          </a:xfrm>
        </p:spPr>
        <p:txBody>
          <a:bodyPr/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57" y="1506691"/>
            <a:ext cx="8757586" cy="11285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b="1" dirty="0" smtClean="0"/>
              <a:t>день</a:t>
            </a:r>
            <a:r>
              <a:rPr lang="ru-RU" dirty="0" smtClean="0"/>
              <a:t> до проведения РЦОИ передает в ОМСУ специализированную форму (файлы формата</a:t>
            </a:r>
            <a:r>
              <a:rPr lang="ru-RU" b="1" dirty="0" smtClean="0"/>
              <a:t> </a:t>
            </a:r>
            <a:r>
              <a:rPr lang="en-US" b="1" dirty="0" smtClean="0"/>
              <a:t>b2p</a:t>
            </a:r>
            <a:r>
              <a:rPr lang="en-US" dirty="0" smtClean="0"/>
              <a:t>)</a:t>
            </a:r>
            <a:r>
              <a:rPr lang="ru-RU" dirty="0" smtClean="0"/>
              <a:t> для всех ОО, далее они должны быть переданы в ОО, загружены в ПО «Результаты итогового собеседования», список в форме сверяется со списком участников  в ИС-01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6"/>
            <a:ext cx="9144000" cy="2629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455" y="5449583"/>
            <a:ext cx="782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Признак участника с ОВЗ проставляется в графу резерв автоматически по информации </a:t>
            </a:r>
            <a:br>
              <a:rPr lang="ru-RU" sz="1600" dirty="0" smtClean="0"/>
            </a:br>
            <a:r>
              <a:rPr lang="ru-RU" sz="1600" dirty="0" smtClean="0"/>
              <a:t>из базы(число 22).</a:t>
            </a:r>
          </a:p>
          <a:p>
            <a:r>
              <a:rPr lang="ru-RU" sz="1600" dirty="0" smtClean="0"/>
              <a:t>Неявка проставляется при заполнении формы (</a:t>
            </a:r>
            <a:r>
              <a:rPr lang="en-US" sz="1600" dirty="0" smtClean="0"/>
              <a:t>V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291508" y="4318612"/>
            <a:ext cx="550844" cy="11309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062689" y="4133945"/>
            <a:ext cx="1465261" cy="18702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32153" cy="6984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15" y="1211855"/>
            <a:ext cx="8757586" cy="12935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Не </a:t>
            </a:r>
            <a:r>
              <a:rPr lang="ru-RU" dirty="0"/>
              <a:t>позднее чем за сутки до проведения итогового собеседования образовательная организация получает с официального сайта федерального государственного бюджетного научного учреждения «Федеральный институт педагогических измерений» (далее – ФГБНУ «ФИПИ») (http://fipi.ru) и тиражирует в необходимом количестве критерии оценивания для экспертов.</a:t>
            </a:r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2699" y="5233012"/>
            <a:ext cx="4153359" cy="22034"/>
          </a:xfrm>
          <a:prstGeom prst="line">
            <a:avLst/>
          </a:prstGeom>
          <a:ln w="41275">
            <a:solidFill>
              <a:srgbClr val="FF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6" y="2505427"/>
            <a:ext cx="7205031" cy="40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27320</TotalTime>
  <Words>776</Words>
  <Application>Microsoft Office PowerPoint</Application>
  <PresentationFormat>Экран (4:3)</PresentationFormat>
  <Paragraphs>80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Ретро</vt:lpstr>
      <vt:lpstr>Организация технического взаимодействия с РЦОИ,  порядок получения и отправки материалов итогового собеседования  в 2025 г.</vt:lpstr>
      <vt:lpstr>Организация технического взаимодействия с РЦОИ</vt:lpstr>
      <vt:lpstr>Подготовка к проведению ИС</vt:lpstr>
      <vt:lpstr>Подготовка к проведению ИС</vt:lpstr>
      <vt:lpstr>Подготовка к проведению ИС</vt:lpstr>
      <vt:lpstr>Подготовка к проведению ИС</vt:lpstr>
      <vt:lpstr>Подготовка к проведению ИС</vt:lpstr>
      <vt:lpstr>Подготовка к проведению ИС</vt:lpstr>
      <vt:lpstr>Подготовка к проведению ИС</vt:lpstr>
      <vt:lpstr>          Проведение ИС</vt:lpstr>
      <vt:lpstr>        Проведение ИС</vt:lpstr>
      <vt:lpstr>    Обработка результатов</vt:lpstr>
      <vt:lpstr>https://gia.coko24.ru – «Загрузка файлов»</vt:lpstr>
      <vt:lpstr>Что еще надо иметь в виду:</vt:lpstr>
      <vt:lpstr>Телефоны горячей линии </vt:lpstr>
      <vt:lpstr>Презентация PowerPoint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Печерина Татьяна Дмитриевна</dc:creator>
  <cp:lastModifiedBy>Печерина Татьяна Дмитриевна</cp:lastModifiedBy>
  <cp:revision>155</cp:revision>
  <dcterms:created xsi:type="dcterms:W3CDTF">2018-10-26T02:45:14Z</dcterms:created>
  <dcterms:modified xsi:type="dcterms:W3CDTF">2025-01-15T09:47:08Z</dcterms:modified>
</cp:coreProperties>
</file>