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57" r:id="rId2"/>
    <p:sldId id="309" r:id="rId3"/>
    <p:sldId id="312" r:id="rId4"/>
    <p:sldId id="313" r:id="rId5"/>
    <p:sldId id="318" r:id="rId6"/>
    <p:sldId id="314" r:id="rId7"/>
    <p:sldId id="315" r:id="rId8"/>
    <p:sldId id="320" r:id="rId9"/>
    <p:sldId id="316" r:id="rId10"/>
    <p:sldId id="319" r:id="rId11"/>
    <p:sldId id="317" r:id="rId12"/>
    <p:sldId id="330" r:id="rId13"/>
    <p:sldId id="321" r:id="rId14"/>
    <p:sldId id="322" r:id="rId15"/>
    <p:sldId id="323" r:id="rId16"/>
    <p:sldId id="324" r:id="rId17"/>
    <p:sldId id="325" r:id="rId18"/>
    <p:sldId id="326" r:id="rId19"/>
    <p:sldId id="327" r:id="rId20"/>
    <p:sldId id="328" r:id="rId21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1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376E"/>
    <a:srgbClr val="FFABAB"/>
    <a:srgbClr val="C5E0B4"/>
    <a:srgbClr val="79C6FF"/>
    <a:srgbClr val="61BBFF"/>
    <a:srgbClr val="57B7FF"/>
    <a:srgbClr val="F2F2F2"/>
    <a:srgbClr val="A39057"/>
    <a:srgbClr val="50A0D1"/>
    <a:srgbClr val="7CA1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50" autoAdjust="0"/>
    <p:restoredTop sz="80093" autoAdjust="0"/>
  </p:normalViewPr>
  <p:slideViewPr>
    <p:cSldViewPr snapToGrid="0">
      <p:cViewPr varScale="1">
        <p:scale>
          <a:sx n="89" d="100"/>
          <a:sy n="89" d="100"/>
        </p:scale>
        <p:origin x="1890" y="96"/>
      </p:cViewPr>
      <p:guideLst>
        <p:guide orient="horz" pos="311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AA844-26E0-43D4-9228-CF9691947A53}" type="datetimeFigureOut">
              <a:rPr lang="ru-RU" smtClean="0"/>
              <a:t>15.01.2025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076FB9-02AB-4695-9149-23FAE6B1599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83727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3547FA-D7A1-475F-AF37-8723F040FF61}" type="datetimeFigureOut">
              <a:rPr lang="ru-RU" smtClean="0"/>
              <a:t>15.01.2025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C4215F-EDBD-48F7-81E2-9F8D2612327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0327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C4215F-EDBD-48F7-81E2-9F8D26123273}" type="slidenum">
              <a:rPr lang="ru-RU" smtClean="0"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2982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C4215F-EDBD-48F7-81E2-9F8D26123273}" type="slidenum">
              <a:rPr lang="ru-RU" smtClean="0"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9736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C4215F-EDBD-48F7-81E2-9F8D26123273}" type="slidenum">
              <a:rPr lang="ru-RU" smtClean="0"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1654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C4215F-EDBD-48F7-81E2-9F8D26123273}" type="slidenum">
              <a:rPr lang="ru-RU" smtClean="0"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02767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Эксперт</a:t>
            </a:r>
            <a:r>
              <a:rPr lang="ru-RU" baseline="0" dirty="0" smtClean="0"/>
              <a:t> оценивающий участника из категории с минимальным количеством баллов, выставляет баллы только по тем критериям по которым может проводиться оценивание в соответствии с категорией участника. При этом эксперт учитывает максимальный балл по критерию. При загрузке данных в базу, в случае расхождения с заданными критериями, база будет выдавать ошибку.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C4215F-EDBD-48F7-81E2-9F8D26123273}" type="slidenum">
              <a:rPr lang="ru-RU" smtClean="0"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6314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B629-23F3-4C11-9C45-7DB3FEE83A3D}" type="datetimeFigureOut">
              <a:rPr lang="ru-RU" smtClean="0"/>
              <a:t>15.01.2025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1AAD-D3BE-4D82-9E78-2C449ADC20A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137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B629-23F3-4C11-9C45-7DB3FEE83A3D}" type="datetimeFigureOut">
              <a:rPr lang="ru-RU" smtClean="0"/>
              <a:t>15.01.2025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1AAD-D3BE-4D82-9E78-2C449ADC20A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346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B629-23F3-4C11-9C45-7DB3FEE83A3D}" type="datetimeFigureOut">
              <a:rPr lang="ru-RU" smtClean="0"/>
              <a:t>15.01.2025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1AAD-D3BE-4D82-9E78-2C449ADC20A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0941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B629-23F3-4C11-9C45-7DB3FEE83A3D}" type="datetimeFigureOut">
              <a:rPr lang="ru-RU" smtClean="0"/>
              <a:t>15.01.2025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1AAD-D3BE-4D82-9E78-2C449ADC20A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5621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B629-23F3-4C11-9C45-7DB3FEE83A3D}" type="datetimeFigureOut">
              <a:rPr lang="ru-RU" smtClean="0"/>
              <a:t>15.01.2025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1AAD-D3BE-4D82-9E78-2C449ADC20A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2630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B629-23F3-4C11-9C45-7DB3FEE83A3D}" type="datetimeFigureOut">
              <a:rPr lang="ru-RU" smtClean="0"/>
              <a:t>15.01.2025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1AAD-D3BE-4D82-9E78-2C449ADC20A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6238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B629-23F3-4C11-9C45-7DB3FEE83A3D}" type="datetimeFigureOut">
              <a:rPr lang="ru-RU" smtClean="0"/>
              <a:t>15.01.2025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1AAD-D3BE-4D82-9E78-2C449ADC20A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076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B629-23F3-4C11-9C45-7DB3FEE83A3D}" type="datetimeFigureOut">
              <a:rPr lang="ru-RU" smtClean="0"/>
              <a:t>15.01.2025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1AAD-D3BE-4D82-9E78-2C449ADC20A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080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B629-23F3-4C11-9C45-7DB3FEE83A3D}" type="datetimeFigureOut">
              <a:rPr lang="ru-RU" smtClean="0"/>
              <a:t>15.01.2025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1AAD-D3BE-4D82-9E78-2C449ADC20A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7644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B629-23F3-4C11-9C45-7DB3FEE83A3D}" type="datetimeFigureOut">
              <a:rPr lang="ru-RU" smtClean="0"/>
              <a:t>15.01.2025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1AAD-D3BE-4D82-9E78-2C449ADC20A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0060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B629-23F3-4C11-9C45-7DB3FEE83A3D}" type="datetimeFigureOut">
              <a:rPr lang="ru-RU" smtClean="0"/>
              <a:t>15.01.2025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1AAD-D3BE-4D82-9E78-2C449ADC20A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2556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DB629-23F3-4C11-9C45-7DB3FEE83A3D}" type="datetimeFigureOut">
              <a:rPr lang="ru-RU" smtClean="0"/>
              <a:t>15.01.2025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71AAD-D3BE-4D82-9E78-2C449ADC20A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2564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sdr.ixora.ru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D5D5">
            <a:alpha val="2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Рисунок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" r="20318"/>
          <a:stretch>
            <a:fillRect/>
          </a:stretch>
        </p:blipFill>
        <p:spPr>
          <a:xfrm>
            <a:off x="3296652" y="2045368"/>
            <a:ext cx="5847348" cy="4812632"/>
          </a:xfrm>
          <a:custGeom>
            <a:avLst/>
            <a:gdLst>
              <a:gd name="connsiteX0" fmla="*/ 5847348 w 5847348"/>
              <a:gd name="connsiteY0" fmla="*/ 0 h 5228292"/>
              <a:gd name="connsiteX1" fmla="*/ 5847348 w 5847348"/>
              <a:gd name="connsiteY1" fmla="*/ 5228292 h 5228292"/>
              <a:gd name="connsiteX2" fmla="*/ 0 w 5847348"/>
              <a:gd name="connsiteY2" fmla="*/ 5228292 h 5228292"/>
              <a:gd name="connsiteX3" fmla="*/ 1992911 w 5847348"/>
              <a:gd name="connsiteY3" fmla="*/ 21505 h 5228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47348" h="5228292">
                <a:moveTo>
                  <a:pt x="5847348" y="0"/>
                </a:moveTo>
                <a:lnTo>
                  <a:pt x="5847348" y="5228292"/>
                </a:lnTo>
                <a:lnTo>
                  <a:pt x="0" y="5228292"/>
                </a:lnTo>
                <a:lnTo>
                  <a:pt x="1992911" y="21505"/>
                </a:lnTo>
                <a:close/>
              </a:path>
            </a:pathLst>
          </a:custGeom>
        </p:spPr>
      </p:pic>
      <p:sp>
        <p:nvSpPr>
          <p:cNvPr id="21" name="Полилиния 20"/>
          <p:cNvSpPr/>
          <p:nvPr/>
        </p:nvSpPr>
        <p:spPr>
          <a:xfrm flipV="1">
            <a:off x="-76611" y="853814"/>
            <a:ext cx="6297776" cy="4031006"/>
          </a:xfrm>
          <a:custGeom>
            <a:avLst/>
            <a:gdLst>
              <a:gd name="connsiteX0" fmla="*/ 0 w 3838354"/>
              <a:gd name="connsiteY0" fmla="*/ 0 h 1169582"/>
              <a:gd name="connsiteX1" fmla="*/ 3838354 w 3838354"/>
              <a:gd name="connsiteY1" fmla="*/ 0 h 1169582"/>
              <a:gd name="connsiteX2" fmla="*/ 2668772 w 3838354"/>
              <a:gd name="connsiteY2" fmla="*/ 1169582 h 1169582"/>
              <a:gd name="connsiteX3" fmla="*/ 74428 w 3838354"/>
              <a:gd name="connsiteY3" fmla="*/ 1169582 h 1169582"/>
              <a:gd name="connsiteX4" fmla="*/ 0 w 3838354"/>
              <a:gd name="connsiteY4" fmla="*/ 0 h 1169582"/>
              <a:gd name="connsiteX0" fmla="*/ 0 w 3838354"/>
              <a:gd name="connsiteY0" fmla="*/ 0 h 1180215"/>
              <a:gd name="connsiteX1" fmla="*/ 3838354 w 3838354"/>
              <a:gd name="connsiteY1" fmla="*/ 0 h 1180215"/>
              <a:gd name="connsiteX2" fmla="*/ 2668772 w 3838354"/>
              <a:gd name="connsiteY2" fmla="*/ 1169582 h 1180215"/>
              <a:gd name="connsiteX3" fmla="*/ 0 w 3838354"/>
              <a:gd name="connsiteY3" fmla="*/ 1180215 h 1180215"/>
              <a:gd name="connsiteX4" fmla="*/ 0 w 3838354"/>
              <a:gd name="connsiteY4" fmla="*/ 0 h 1180215"/>
              <a:gd name="connsiteX0" fmla="*/ 0 w 3295636"/>
              <a:gd name="connsiteY0" fmla="*/ 0 h 1180215"/>
              <a:gd name="connsiteX1" fmla="*/ 3295636 w 3295636"/>
              <a:gd name="connsiteY1" fmla="*/ 0 h 1180215"/>
              <a:gd name="connsiteX2" fmla="*/ 2668772 w 3295636"/>
              <a:gd name="connsiteY2" fmla="*/ 1169582 h 1180215"/>
              <a:gd name="connsiteX3" fmla="*/ 0 w 3295636"/>
              <a:gd name="connsiteY3" fmla="*/ 1180215 h 1180215"/>
              <a:gd name="connsiteX4" fmla="*/ 0 w 3295636"/>
              <a:gd name="connsiteY4" fmla="*/ 0 h 1180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95636" h="1180215">
                <a:moveTo>
                  <a:pt x="0" y="0"/>
                </a:moveTo>
                <a:lnTo>
                  <a:pt x="3295636" y="0"/>
                </a:lnTo>
                <a:lnTo>
                  <a:pt x="2668772" y="1169582"/>
                </a:lnTo>
                <a:lnTo>
                  <a:pt x="0" y="118021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1B5CE9">
                  <a:alpha val="52000"/>
                </a:srgbClr>
              </a:gs>
              <a:gs pos="94000">
                <a:srgbClr val="0179BF">
                  <a:alpha val="68000"/>
                </a:srgbClr>
              </a:gs>
            </a:gsLst>
            <a:lin ang="5400000" scaled="1"/>
          </a:gradFill>
          <a:ln w="127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Заголовок 1"/>
          <p:cNvSpPr txBox="1">
            <a:spLocks/>
          </p:cNvSpPr>
          <p:nvPr/>
        </p:nvSpPr>
        <p:spPr>
          <a:xfrm>
            <a:off x="335939" y="1164864"/>
            <a:ext cx="4192238" cy="35630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haroni" panose="02010803020104030203" pitchFamily="2" charset="-79"/>
              </a:rPr>
              <a:t>Организация и проведение итогового собеседования по русскому языку в 2025 году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haroni" panose="02010803020104030203" pitchFamily="2" charset="-79"/>
            </a:endParaRPr>
          </a:p>
        </p:txBody>
      </p:sp>
      <p:grpSp>
        <p:nvGrpSpPr>
          <p:cNvPr id="48" name="Группа 47"/>
          <p:cNvGrpSpPr/>
          <p:nvPr/>
        </p:nvGrpSpPr>
        <p:grpSpPr>
          <a:xfrm>
            <a:off x="5019686" y="2828260"/>
            <a:ext cx="1201479" cy="1201479"/>
            <a:chOff x="5139163" y="2828260"/>
            <a:chExt cx="1201479" cy="1201479"/>
          </a:xfrm>
        </p:grpSpPr>
        <p:sp>
          <p:nvSpPr>
            <p:cNvPr id="34" name="Овал 33"/>
            <p:cNvSpPr/>
            <p:nvPr/>
          </p:nvSpPr>
          <p:spPr>
            <a:xfrm>
              <a:off x="5139163" y="2828260"/>
              <a:ext cx="1201479" cy="1201479"/>
            </a:xfrm>
            <a:prstGeom prst="ellipse">
              <a:avLst/>
            </a:prstGeom>
            <a:solidFill>
              <a:srgbClr val="A39057"/>
            </a:solidFill>
            <a:ln w="1270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42" name="Рисунок 41"/>
            <p:cNvPicPr>
              <a:picLocks noChangeAspect="1"/>
            </p:cNvPicPr>
            <p:nvPr/>
          </p:nvPicPr>
          <p:blipFill>
            <a:blip r:embed="rId3" cstate="print">
              <a:duotone>
                <a:prstClr val="black"/>
                <a:schemeClr val="bg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1982" y="2946378"/>
              <a:ext cx="969182" cy="965241"/>
            </a:xfrm>
            <a:prstGeom prst="rect">
              <a:avLst/>
            </a:prstGeom>
          </p:spPr>
        </p:pic>
      </p:grpSp>
      <p:sp>
        <p:nvSpPr>
          <p:cNvPr id="43" name="TextBox 42"/>
          <p:cNvSpPr txBox="1"/>
          <p:nvPr/>
        </p:nvSpPr>
        <p:spPr>
          <a:xfrm rot="5400000">
            <a:off x="1370405" y="4795432"/>
            <a:ext cx="615553" cy="3509586"/>
          </a:xfrm>
          <a:prstGeom prst="rect">
            <a:avLst/>
          </a:prstGeom>
          <a:noFill/>
        </p:spPr>
        <p:txBody>
          <a:bodyPr vert="vert270" wrap="square">
            <a:spAutoFit/>
          </a:bodyPr>
          <a:lstStyle/>
          <a:p>
            <a:pPr algn="ctr">
              <a:defRPr/>
            </a:pPr>
            <a:r>
              <a:rPr lang="ru-RU" sz="1400" dirty="0">
                <a:latin typeface="+mj-lt"/>
                <a:cs typeface="Arial" charset="0"/>
              </a:rPr>
              <a:t>Красноярский </a:t>
            </a:r>
          </a:p>
          <a:p>
            <a:pPr algn="ctr">
              <a:defRPr/>
            </a:pPr>
            <a:r>
              <a:rPr lang="ru-RU" sz="1400" dirty="0">
                <a:latin typeface="+mj-lt"/>
                <a:cs typeface="Arial" charset="0"/>
              </a:rPr>
              <a:t>центр оценки </a:t>
            </a:r>
            <a:r>
              <a:rPr lang="ru-RU" sz="1400" dirty="0" smtClean="0">
                <a:latin typeface="+mj-lt"/>
                <a:cs typeface="Arial" charset="0"/>
              </a:rPr>
              <a:t>качества </a:t>
            </a:r>
            <a:r>
              <a:rPr lang="ru-RU" sz="1400" dirty="0">
                <a:latin typeface="+mj-lt"/>
                <a:cs typeface="Arial" charset="0"/>
              </a:rPr>
              <a:t>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290928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035300"/>
            <a:ext cx="7886700" cy="501445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 smtClean="0">
                <a:solidFill>
                  <a:srgbClr val="08376E"/>
                </a:solidFill>
              </a:rPr>
              <a:t>Проведение </a:t>
            </a:r>
            <a:r>
              <a:rPr lang="ru-RU" sz="2200" b="1" dirty="0">
                <a:solidFill>
                  <a:srgbClr val="08376E"/>
                </a:solidFill>
              </a:rPr>
              <a:t>итогового собеседования в </a:t>
            </a:r>
            <a:r>
              <a:rPr lang="ru-RU" sz="2200" b="1" dirty="0" smtClean="0">
                <a:solidFill>
                  <a:srgbClr val="08376E"/>
                </a:solidFill>
              </a:rPr>
              <a:t>образовательной организации</a:t>
            </a:r>
            <a:r>
              <a:rPr lang="ru-RU" sz="2200" dirty="0" smtClean="0">
                <a:solidFill>
                  <a:srgbClr val="08376E"/>
                </a:solidFill>
              </a:rPr>
              <a:t> </a:t>
            </a:r>
            <a:r>
              <a:rPr lang="ru-RU" sz="2200" dirty="0"/>
              <a:t/>
            </a:r>
            <a:br>
              <a:rPr lang="ru-RU" sz="2200" dirty="0"/>
            </a:br>
            <a:endParaRPr lang="ru-RU" sz="22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-1"/>
            <a:ext cx="9144000" cy="504000"/>
          </a:xfrm>
          <a:prstGeom prst="rect">
            <a:avLst/>
          </a:prstGeom>
          <a:gradFill flip="none" rotWithShape="1">
            <a:gsLst>
              <a:gs pos="0">
                <a:srgbClr val="0072BB">
                  <a:shade val="30000"/>
                  <a:satMod val="115000"/>
                </a:srgbClr>
              </a:gs>
              <a:gs pos="50000">
                <a:srgbClr val="0072BB">
                  <a:shade val="67500"/>
                  <a:satMod val="115000"/>
                </a:srgbClr>
              </a:gs>
              <a:gs pos="100000">
                <a:srgbClr val="0072BB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01801" y="31962"/>
            <a:ext cx="8642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400" dirty="0">
                <a:solidFill>
                  <a:schemeClr val="bg1"/>
                </a:solidFill>
              </a:rPr>
              <a:t>Красноярский центр оценки качества образования</a:t>
            </a:r>
            <a:endParaRPr lang="ru-RU" sz="24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5" t="9023" r="8812" b="6982"/>
          <a:stretch/>
        </p:blipFill>
        <p:spPr>
          <a:xfrm>
            <a:off x="16934" y="17261"/>
            <a:ext cx="468000" cy="468000"/>
          </a:xfrm>
          <a:prstGeom prst="rect">
            <a:avLst/>
          </a:prstGeom>
        </p:spPr>
      </p:pic>
      <p:sp>
        <p:nvSpPr>
          <p:cNvPr id="17" name="Объект 16"/>
          <p:cNvSpPr>
            <a:spLocks noGrp="1"/>
          </p:cNvSpPr>
          <p:nvPr>
            <p:ph idx="1"/>
          </p:nvPr>
        </p:nvSpPr>
        <p:spPr>
          <a:xfrm>
            <a:off x="628650" y="2068047"/>
            <a:ext cx="7886700" cy="544470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2000" dirty="0" smtClean="0"/>
              <a:t>	</a:t>
            </a:r>
            <a:r>
              <a:rPr lang="ru-RU" sz="2400" dirty="0" smtClean="0"/>
              <a:t>В случае нарушения установленных требований Порядка приглашается ответственный организатор и составляет </a:t>
            </a:r>
            <a:r>
              <a:rPr lang="ru-RU" sz="2400" b="1" dirty="0" smtClean="0"/>
              <a:t>«Акт об </a:t>
            </a:r>
            <a:r>
              <a:rPr lang="ru-RU" sz="2400" b="1" dirty="0"/>
              <a:t>удалении участника итогового собеседования»</a:t>
            </a:r>
            <a:r>
              <a:rPr lang="ru-RU" sz="2400" dirty="0"/>
              <a:t> (см. приложение 14). Собеседник </a:t>
            </a:r>
            <a:r>
              <a:rPr lang="ru-RU" sz="2400" dirty="0" smtClean="0"/>
              <a:t>вносит соответствующую </a:t>
            </a:r>
            <a:r>
              <a:rPr lang="ru-RU" sz="2400" dirty="0"/>
              <a:t>отметку в форму ИС-02 «Ведомость учета проведения </a:t>
            </a:r>
            <a:r>
              <a:rPr lang="ru-RU" sz="2400" dirty="0" smtClean="0"/>
              <a:t>итогового собеседования </a:t>
            </a:r>
            <a:r>
              <a:rPr lang="ru-RU" sz="2400" dirty="0"/>
              <a:t>в аудитории» (см. приложение 8). </a:t>
            </a:r>
            <a:endParaRPr lang="ru-RU" sz="24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ru-RU" sz="2400" dirty="0" smtClean="0"/>
              <a:t>Эксперт ставит </a:t>
            </a:r>
            <a:r>
              <a:rPr lang="ru-RU" sz="2400" dirty="0"/>
              <a:t>отметку о досрочном завершении итогового собеседования в форме «</a:t>
            </a:r>
            <a:r>
              <a:rPr lang="ru-RU" sz="2400" dirty="0" smtClean="0"/>
              <a:t>Протокол </a:t>
            </a:r>
            <a:r>
              <a:rPr lang="ru-RU" sz="2400" dirty="0"/>
              <a:t>эксперта по оцениванию ответов участников итогового собеседования</a:t>
            </a:r>
            <a:r>
              <a:rPr lang="ru-RU" sz="2400" dirty="0" smtClean="0"/>
              <a:t>» (</a:t>
            </a:r>
            <a:r>
              <a:rPr lang="ru-RU" sz="2400" dirty="0"/>
              <a:t>см</a:t>
            </a:r>
            <a:r>
              <a:rPr lang="ru-RU" sz="2400" dirty="0" smtClean="0"/>
              <a:t>. приложение 9</a:t>
            </a:r>
            <a:r>
              <a:rPr lang="ru-RU" sz="2400" dirty="0"/>
              <a:t>) </a:t>
            </a:r>
            <a:endParaRPr lang="ru-RU" sz="2400" b="1" dirty="0"/>
          </a:p>
          <a:p>
            <a:pPr marL="0" indent="0">
              <a:lnSpc>
                <a:spcPct val="100000"/>
              </a:lnSpc>
              <a:buNone/>
            </a:pP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4429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138539"/>
            <a:ext cx="7886700" cy="486697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 smtClean="0">
                <a:solidFill>
                  <a:srgbClr val="08376E"/>
                </a:solidFill>
              </a:rPr>
              <a:t>Проведение </a:t>
            </a:r>
            <a:r>
              <a:rPr lang="ru-RU" sz="2200" b="1" dirty="0">
                <a:solidFill>
                  <a:srgbClr val="08376E"/>
                </a:solidFill>
              </a:rPr>
              <a:t>итогового собеседования в </a:t>
            </a:r>
            <a:r>
              <a:rPr lang="ru-RU" sz="2200" b="1" dirty="0" smtClean="0">
                <a:solidFill>
                  <a:srgbClr val="08376E"/>
                </a:solidFill>
              </a:rPr>
              <a:t>образовательной организации</a:t>
            </a:r>
            <a:r>
              <a:rPr lang="ru-RU" sz="2200" dirty="0" smtClean="0">
                <a:solidFill>
                  <a:srgbClr val="08376E"/>
                </a:solidFill>
              </a:rPr>
              <a:t> </a:t>
            </a:r>
            <a:r>
              <a:rPr lang="ru-RU" sz="2200" dirty="0"/>
              <a:t/>
            </a:r>
            <a:br>
              <a:rPr lang="ru-RU" sz="2200" dirty="0"/>
            </a:br>
            <a:endParaRPr lang="ru-RU" sz="22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-1"/>
            <a:ext cx="9144000" cy="504000"/>
          </a:xfrm>
          <a:prstGeom prst="rect">
            <a:avLst/>
          </a:prstGeom>
          <a:gradFill flip="none" rotWithShape="1">
            <a:gsLst>
              <a:gs pos="0">
                <a:srgbClr val="0072BB">
                  <a:shade val="30000"/>
                  <a:satMod val="115000"/>
                </a:srgbClr>
              </a:gs>
              <a:gs pos="50000">
                <a:srgbClr val="0072BB">
                  <a:shade val="67500"/>
                  <a:satMod val="115000"/>
                </a:srgbClr>
              </a:gs>
              <a:gs pos="100000">
                <a:srgbClr val="0072BB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01801" y="31962"/>
            <a:ext cx="8642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400" dirty="0">
                <a:solidFill>
                  <a:schemeClr val="bg1"/>
                </a:solidFill>
              </a:rPr>
              <a:t>Красноярский центр оценки качества образования</a:t>
            </a:r>
            <a:endParaRPr lang="ru-RU" sz="24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5" t="9023" r="8812" b="6982"/>
          <a:stretch/>
        </p:blipFill>
        <p:spPr>
          <a:xfrm>
            <a:off x="16934" y="17261"/>
            <a:ext cx="468000" cy="468000"/>
          </a:xfrm>
          <a:prstGeom prst="rect">
            <a:avLst/>
          </a:prstGeom>
        </p:spPr>
      </p:pic>
      <p:sp>
        <p:nvSpPr>
          <p:cNvPr id="17" name="Объект 16"/>
          <p:cNvSpPr>
            <a:spLocks noGrp="1"/>
          </p:cNvSpPr>
          <p:nvPr>
            <p:ph idx="1"/>
          </p:nvPr>
        </p:nvSpPr>
        <p:spPr>
          <a:xfrm>
            <a:off x="879550" y="1504334"/>
            <a:ext cx="7886700" cy="535366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ru-RU" sz="2400" b="1" dirty="0" smtClean="0"/>
          </a:p>
          <a:p>
            <a:pPr marL="0" indent="0" algn="ctr">
              <a:buNone/>
            </a:pPr>
            <a:endParaRPr lang="ru-RU" sz="2400" b="1" dirty="0"/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ВНИМАНИЕ</a:t>
            </a:r>
            <a:r>
              <a:rPr lang="ru-RU" sz="2400" b="1" dirty="0">
                <a:solidFill>
                  <a:srgbClr val="C00000"/>
                </a:solidFill>
              </a:rPr>
              <a:t>! </a:t>
            </a:r>
            <a:endParaRPr lang="ru-RU" sz="24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sz="2400" dirty="0" smtClean="0"/>
              <a:t>Бланк </a:t>
            </a:r>
            <a:r>
              <a:rPr lang="ru-RU" sz="2400" dirty="0"/>
              <a:t>протокола эксперта по оцениванию ответов участников </a:t>
            </a:r>
            <a:r>
              <a:rPr lang="ru-RU" sz="2400" dirty="0" smtClean="0"/>
              <a:t>итогового собеседования </a:t>
            </a:r>
            <a:r>
              <a:rPr lang="ru-RU" sz="2400" dirty="0"/>
              <a:t>содержит критерии оценивания ответов участников итогового собеседования, </a:t>
            </a:r>
            <a:r>
              <a:rPr lang="ru-RU" sz="2400" dirty="0" smtClean="0"/>
              <a:t>которые отличаются </a:t>
            </a:r>
            <a:r>
              <a:rPr lang="ru-RU" sz="2400" dirty="0"/>
              <a:t>от критериев, </a:t>
            </a:r>
            <a:r>
              <a:rPr lang="ru-RU" sz="2400" dirty="0" smtClean="0"/>
              <a:t> использовавшихся </a:t>
            </a:r>
            <a:r>
              <a:rPr lang="ru-RU" sz="2400" dirty="0"/>
              <a:t>до 2025 года. </a:t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5536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15191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 smtClean="0">
                <a:solidFill>
                  <a:srgbClr val="08376E"/>
                </a:solidFill>
              </a:rPr>
              <a:t>Результаты </a:t>
            </a:r>
            <a:r>
              <a:rPr lang="ru-RU" sz="2200" b="1" dirty="0">
                <a:solidFill>
                  <a:srgbClr val="08376E"/>
                </a:solidFill>
              </a:rPr>
              <a:t>итогового </a:t>
            </a:r>
            <a:r>
              <a:rPr lang="ru-RU" sz="2200" b="1" dirty="0" smtClean="0">
                <a:solidFill>
                  <a:srgbClr val="08376E"/>
                </a:solidFill>
              </a:rPr>
              <a:t>собеседования</a:t>
            </a:r>
            <a:endParaRPr lang="ru-RU" sz="2200" b="1" dirty="0">
              <a:solidFill>
                <a:srgbClr val="08376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-1"/>
            <a:ext cx="9144000" cy="504000"/>
          </a:xfrm>
          <a:prstGeom prst="rect">
            <a:avLst/>
          </a:prstGeom>
          <a:gradFill flip="none" rotWithShape="1">
            <a:gsLst>
              <a:gs pos="0">
                <a:srgbClr val="0072BB">
                  <a:shade val="30000"/>
                  <a:satMod val="115000"/>
                </a:srgbClr>
              </a:gs>
              <a:gs pos="50000">
                <a:srgbClr val="0072BB">
                  <a:shade val="67500"/>
                  <a:satMod val="115000"/>
                </a:srgbClr>
              </a:gs>
              <a:gs pos="100000">
                <a:srgbClr val="0072BB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01801" y="31962"/>
            <a:ext cx="8642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400" dirty="0">
                <a:solidFill>
                  <a:schemeClr val="bg1"/>
                </a:solidFill>
              </a:rPr>
              <a:t>Красноярский центр оценки качества образования</a:t>
            </a:r>
            <a:endParaRPr lang="ru-RU" sz="24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5" t="9023" r="8812" b="6982"/>
          <a:stretch/>
        </p:blipFill>
        <p:spPr>
          <a:xfrm>
            <a:off x="16934" y="17261"/>
            <a:ext cx="468000" cy="468000"/>
          </a:xfrm>
          <a:prstGeom prst="rect">
            <a:avLst/>
          </a:prstGeom>
        </p:spPr>
      </p:pic>
      <p:sp>
        <p:nvSpPr>
          <p:cNvPr id="17" name="Объект 16"/>
          <p:cNvSpPr>
            <a:spLocks noGrp="1"/>
          </p:cNvSpPr>
          <p:nvPr>
            <p:ph idx="1"/>
          </p:nvPr>
        </p:nvSpPr>
        <p:spPr>
          <a:xfrm>
            <a:off x="267771" y="1401096"/>
            <a:ext cx="8247579" cy="54569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 2024 года участники Красноярского края могут ознакомиться </a:t>
            </a:r>
            <a:br>
              <a:rPr lang="ru-RU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 </a:t>
            </a:r>
            <a:r>
              <a:rPr lang="ru-RU" sz="1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результатами ИС </a:t>
            </a:r>
            <a:r>
              <a:rPr lang="ru-RU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 только в своей образовательной организации, но и на сайте IXORA (</a:t>
            </a:r>
            <a:r>
              <a:rPr lang="ru-RU" sz="1800" u="sng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https://sdr.ixora.ru</a:t>
            </a:r>
            <a:r>
              <a:rPr lang="ru-RU" sz="1800" u="sng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/</a:t>
            </a:r>
            <a:r>
              <a:rPr lang="ru-RU" sz="1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 </a:t>
            </a:r>
            <a:r>
              <a:rPr lang="ru-RU" sz="1800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Результат ИС как допуск к ГИА-9 действует бессрочно.</a:t>
            </a:r>
            <a:endParaRPr lang="ru-RU" sz="1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26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770" y="2462786"/>
            <a:ext cx="8247579" cy="3997007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93873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811161"/>
            <a:ext cx="7886700" cy="8795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Особенности организации и проведения ИС для участников ИС с ОВЗ, участников ИС – детей-инвалидов и инвалидов </a:t>
            </a:r>
            <a:b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b="1" dirty="0" smtClean="0"/>
              <a:t>_____________________________________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-1"/>
            <a:ext cx="9144000" cy="504000"/>
          </a:xfrm>
          <a:prstGeom prst="rect">
            <a:avLst/>
          </a:prstGeom>
          <a:gradFill flip="none" rotWithShape="1">
            <a:gsLst>
              <a:gs pos="0">
                <a:srgbClr val="0072BB">
                  <a:shade val="30000"/>
                  <a:satMod val="115000"/>
                </a:srgbClr>
              </a:gs>
              <a:gs pos="50000">
                <a:srgbClr val="0072BB">
                  <a:shade val="67500"/>
                  <a:satMod val="115000"/>
                </a:srgbClr>
              </a:gs>
              <a:gs pos="100000">
                <a:srgbClr val="0072BB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01801" y="31962"/>
            <a:ext cx="8642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400" dirty="0">
                <a:solidFill>
                  <a:schemeClr val="bg1"/>
                </a:solidFill>
              </a:rPr>
              <a:t>Красноярский центр оценки качества образования</a:t>
            </a:r>
            <a:endParaRPr lang="ru-RU" sz="24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5" t="9023" r="8812" b="6982"/>
          <a:stretch/>
        </p:blipFill>
        <p:spPr>
          <a:xfrm>
            <a:off x="16934" y="17261"/>
            <a:ext cx="468000" cy="46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28650" y="1765246"/>
            <a:ext cx="22951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1. Участники </a:t>
            </a:r>
            <a:r>
              <a:rPr lang="ru-RU" sz="2000" dirty="0"/>
              <a:t>с ОВЗ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72667" y="1717487"/>
            <a:ext cx="32286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2. Дети-инвалиды </a:t>
            </a:r>
            <a:r>
              <a:rPr lang="ru-RU" sz="2000" dirty="0"/>
              <a:t>и инвалиды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22689" y="2335570"/>
            <a:ext cx="426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/>
              <a:t>При подаче заявления на участие в ИС предъявляют: 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2799644" y="3150041"/>
            <a:ext cx="0" cy="34995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6056489" y="3150041"/>
            <a:ext cx="0" cy="34995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73170" y="3761138"/>
            <a:ext cx="30429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Рекомендации ПМПК</a:t>
            </a:r>
            <a:r>
              <a:rPr lang="ru-RU" dirty="0" smtClean="0"/>
              <a:t>*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223932" y="3653417"/>
            <a:ext cx="35898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/>
              <a:t>Справка МСЭ</a:t>
            </a:r>
            <a:r>
              <a:rPr lang="ru-RU" sz="2000" dirty="0" smtClean="0"/>
              <a:t>, </a:t>
            </a:r>
            <a:r>
              <a:rPr lang="ru-RU" sz="2000" dirty="0"/>
              <a:t>рекомендации ПМПК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47134" y="4789237"/>
            <a:ext cx="8466665" cy="101112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183443" y="4841616"/>
            <a:ext cx="8794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/>
              <a:t>Основанием для организации проведения ИС на дому, в медицинской организации являются заключение медицинской организации и рекомендации ПМПК.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98523" y="5972901"/>
            <a:ext cx="73638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/>
              <a:t>* При наличии соответствующих рекомендаций ПМПК может быть организована отдельная аудитория проведения ИС  </a:t>
            </a:r>
          </a:p>
        </p:txBody>
      </p:sp>
    </p:spTree>
    <p:extLst>
      <p:ext uri="{BB962C8B-B14F-4D97-AF65-F5344CB8AC3E}">
        <p14:creationId xmlns:p14="http://schemas.microsoft.com/office/powerpoint/2010/main" val="25388867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125928"/>
            <a:ext cx="7886700" cy="8795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Особенности организации и проведения ИС для участников ИС с ОВЗ, участников ИС – детей-инвалидов и инвалидов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_____________________________________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-1"/>
            <a:ext cx="9144000" cy="504000"/>
          </a:xfrm>
          <a:prstGeom prst="rect">
            <a:avLst/>
          </a:prstGeom>
          <a:gradFill flip="none" rotWithShape="1">
            <a:gsLst>
              <a:gs pos="0">
                <a:srgbClr val="0072BB">
                  <a:shade val="30000"/>
                  <a:satMod val="115000"/>
                </a:srgbClr>
              </a:gs>
              <a:gs pos="50000">
                <a:srgbClr val="0072BB">
                  <a:shade val="67500"/>
                  <a:satMod val="115000"/>
                </a:srgbClr>
              </a:gs>
              <a:gs pos="100000">
                <a:srgbClr val="0072BB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01801" y="31962"/>
            <a:ext cx="8642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400" dirty="0">
                <a:solidFill>
                  <a:schemeClr val="bg1"/>
                </a:solidFill>
              </a:rPr>
              <a:t>Красноярский центр оценки качества образования</a:t>
            </a:r>
            <a:endParaRPr lang="ru-RU" sz="24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5" t="9023" r="8812" b="6982"/>
          <a:stretch/>
        </p:blipFill>
        <p:spPr>
          <a:xfrm>
            <a:off x="16934" y="17261"/>
            <a:ext cx="468000" cy="46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01801" y="2627385"/>
            <a:ext cx="835743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/>
              <a:t>Условия проведения ИС: </a:t>
            </a:r>
          </a:p>
          <a:p>
            <a:endParaRPr lang="ru-RU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Беспрепятственный доступ в аудитории ожидания, аудитории проведения, учебные кабинеты для участников, прошедших ИС, туалетные и иные помещения, а также их пребывание в указанных помещениях (наличие пандусов, поручней, лифтов (при отсутствии лифтов аудитория располагается на первом этаже); наличие специальных кресел и других приспособлений);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Увеличение продолжительности </a:t>
            </a:r>
            <a:r>
              <a:rPr lang="ru-RU" sz="2000" dirty="0" smtClean="0"/>
              <a:t>итогового собеседования </a:t>
            </a:r>
            <a:r>
              <a:rPr lang="ru-RU" sz="2000" dirty="0"/>
              <a:t>на 30 минут;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Организация питания и перерывов для проведения необходимых лечебных и профилактических мероприятий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5212947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757934"/>
            <a:ext cx="7886700" cy="8795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/>
              <a:t>Особенности организации и проведения ИС для участников ИС с ОВЗ, участников ИС – детей-инвалидов и инвалидов </a:t>
            </a:r>
            <a:br>
              <a:rPr lang="ru-RU" sz="2400" b="1" dirty="0" smtClean="0"/>
            </a:br>
            <a:r>
              <a:rPr lang="ru-RU" sz="2400" b="1" dirty="0" smtClean="0"/>
              <a:t>_____________________________________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-1"/>
            <a:ext cx="9144000" cy="504000"/>
          </a:xfrm>
          <a:prstGeom prst="rect">
            <a:avLst/>
          </a:prstGeom>
          <a:gradFill flip="none" rotWithShape="1">
            <a:gsLst>
              <a:gs pos="0">
                <a:srgbClr val="0072BB">
                  <a:shade val="30000"/>
                  <a:satMod val="115000"/>
                </a:srgbClr>
              </a:gs>
              <a:gs pos="50000">
                <a:srgbClr val="0072BB">
                  <a:shade val="67500"/>
                  <a:satMod val="115000"/>
                </a:srgbClr>
              </a:gs>
              <a:gs pos="100000">
                <a:srgbClr val="0072BB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01801" y="31962"/>
            <a:ext cx="8642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400" dirty="0">
                <a:solidFill>
                  <a:schemeClr val="bg1"/>
                </a:solidFill>
              </a:rPr>
              <a:t>Красноярский центр оценки качества образования</a:t>
            </a:r>
            <a:endParaRPr lang="ru-RU" sz="24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5" t="9023" r="8812" b="6982"/>
          <a:stretch/>
        </p:blipFill>
        <p:spPr>
          <a:xfrm>
            <a:off x="16934" y="17261"/>
            <a:ext cx="468000" cy="46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0934" y="1600668"/>
            <a:ext cx="8850489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/>
              <a:t>Специальные условия</a:t>
            </a:r>
            <a:r>
              <a:rPr lang="ru-RU" sz="2000" dirty="0"/>
              <a:t>, учитывающие состояние здоровья, особенности психофизического развития: </a:t>
            </a:r>
          </a:p>
          <a:p>
            <a:endParaRPr lang="ru-RU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dirty="0"/>
              <a:t>Присутствие ассистентов, оказывающих участникам необходимую техническую помощь с учетом состояния их здоровья, помогающих им передвигаться и ориентироваться в месте проведения ИС, занять рабочее место, прочитать </a:t>
            </a:r>
            <a:r>
              <a:rPr lang="ru-RU" sz="2000" dirty="0" smtClean="0"/>
              <a:t>задание;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dirty="0" smtClean="0"/>
              <a:t>Использование </a:t>
            </a:r>
            <a:r>
              <a:rPr lang="ru-RU" sz="2000" dirty="0"/>
              <a:t>необходимых для выполнения заданий технических средств: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/>
              <a:t>Для слабослышащих участников ИС: </a:t>
            </a:r>
            <a:r>
              <a:rPr lang="ru-RU" sz="2000" dirty="0"/>
              <a:t>оборудование аудитории проведения ИС звукоусиливающей аппаратурой как коллективного, так и индивидуального пользования.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/>
              <a:t>Для глухих и слабослышащих участников ИС</a:t>
            </a:r>
            <a:r>
              <a:rPr lang="ru-RU" sz="2000" dirty="0"/>
              <a:t>: привлечение при необходимости ассистента-сурдопереводчика.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/>
              <a:t>Для слепых участников ИС: </a:t>
            </a:r>
            <a:r>
              <a:rPr lang="ru-RU" sz="2000" dirty="0"/>
              <a:t>оформление КИМ ИС рельефно-точечным шрифтом Брайля или в виде электронного документа, доступного с помощью компьютера. 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753679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887892"/>
            <a:ext cx="7886700" cy="8795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Особенности организации и проведения ИС для участников ИС с ОВЗ, участников ИС – детей-инвалидов и инвалидов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_____________________________________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-1"/>
            <a:ext cx="9144000" cy="504000"/>
          </a:xfrm>
          <a:prstGeom prst="rect">
            <a:avLst/>
          </a:prstGeom>
          <a:gradFill flip="none" rotWithShape="1">
            <a:gsLst>
              <a:gs pos="0">
                <a:srgbClr val="0072BB">
                  <a:shade val="30000"/>
                  <a:satMod val="115000"/>
                </a:srgbClr>
              </a:gs>
              <a:gs pos="50000">
                <a:srgbClr val="0072BB">
                  <a:shade val="67500"/>
                  <a:satMod val="115000"/>
                </a:srgbClr>
              </a:gs>
              <a:gs pos="100000">
                <a:srgbClr val="0072BB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01801" y="31962"/>
            <a:ext cx="8642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400" dirty="0">
                <a:solidFill>
                  <a:schemeClr val="bg1"/>
                </a:solidFill>
              </a:rPr>
              <a:t>Красноярский центр оценки качества образования</a:t>
            </a:r>
            <a:endParaRPr lang="ru-RU" sz="24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5" t="9023" r="8812" b="6982"/>
          <a:stretch/>
        </p:blipFill>
        <p:spPr>
          <a:xfrm>
            <a:off x="16934" y="17261"/>
            <a:ext cx="468000" cy="46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4934" y="1509785"/>
            <a:ext cx="835743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 smtClean="0"/>
              <a:t>Специальные условия</a:t>
            </a:r>
            <a:r>
              <a:rPr lang="ru-RU" sz="2000" dirty="0" smtClean="0"/>
              <a:t>, учитывающие состояние здоровья, особенности психофизического развития: </a:t>
            </a:r>
          </a:p>
          <a:p>
            <a:endParaRPr lang="ru-R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900" b="1" dirty="0" smtClean="0"/>
              <a:t>Для </a:t>
            </a:r>
            <a:r>
              <a:rPr lang="ru-RU" sz="1900" b="1" dirty="0"/>
              <a:t>слабовидящих участников ИС: </a:t>
            </a:r>
          </a:p>
          <a:p>
            <a:r>
              <a:rPr lang="ru-RU" sz="1900" dirty="0"/>
              <a:t>     </a:t>
            </a:r>
            <a:r>
              <a:rPr lang="ru-RU" sz="1900" dirty="0" smtClean="0"/>
              <a:t>- копирование </a:t>
            </a:r>
            <a:r>
              <a:rPr lang="ru-RU" sz="1900" dirty="0"/>
              <a:t>КИМ ИС в день проведения ИС в присутствии ответственного организатора </a:t>
            </a:r>
            <a:r>
              <a:rPr lang="ru-RU" sz="1900" dirty="0" smtClean="0"/>
              <a:t>по </a:t>
            </a:r>
            <a:r>
              <a:rPr lang="ru-RU" sz="1900" dirty="0"/>
              <a:t>проведению ИС в увеличенном размере;</a:t>
            </a:r>
          </a:p>
          <a:p>
            <a:r>
              <a:rPr lang="ru-RU" sz="1900" dirty="0"/>
              <a:t>     </a:t>
            </a:r>
            <a:r>
              <a:rPr lang="ru-RU" sz="1900" dirty="0" smtClean="0"/>
              <a:t>- обеспечение </a:t>
            </a:r>
            <a:r>
              <a:rPr lang="ru-RU" sz="1900" dirty="0"/>
              <a:t>аудитории проведения ИС увеличительными устройствами (лупа или иное увеличительное устройство);</a:t>
            </a:r>
          </a:p>
          <a:p>
            <a:r>
              <a:rPr lang="ru-RU" sz="1900" dirty="0"/>
              <a:t>     </a:t>
            </a:r>
            <a:r>
              <a:rPr lang="ru-RU" sz="1900" dirty="0" smtClean="0"/>
              <a:t>- индивидуальное </a:t>
            </a:r>
            <a:r>
              <a:rPr lang="ru-RU" sz="1900" dirty="0"/>
              <a:t>равномерное освещение не менее 300 люкс (возможно использование индивидуальных светодиодных средств освещения (настольные лампы)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900" b="1" dirty="0"/>
              <a:t>Для участников ИС с расстройством аутистического спектра:</a:t>
            </a:r>
            <a:r>
              <a:rPr lang="ru-RU" sz="1900" dirty="0"/>
              <a:t> в качестве собеседников привлекаются специалисты по коррекционной педагогике, а также люди, с которыми указанный участник знаком, находится в контакте (например, родитель (законный представитель). В аудитории проведения ИС не должен присутствовать эксперт, оценивание происходит сразу же по завершении проведения ИС на основе прослушивания аудиозаписи устного ответа участника. </a:t>
            </a:r>
            <a:r>
              <a:rPr lang="ru-RU" sz="1900" dirty="0" smtClean="0"/>
              <a:t/>
            </a:r>
            <a:br>
              <a:rPr lang="ru-RU" sz="1900" dirty="0" smtClean="0"/>
            </a:br>
            <a:endParaRPr lang="ru-RU" sz="1900" dirty="0" smtClean="0"/>
          </a:p>
        </p:txBody>
      </p:sp>
    </p:spTree>
    <p:extLst>
      <p:ext uri="{BB962C8B-B14F-4D97-AF65-F5344CB8AC3E}">
        <p14:creationId xmlns:p14="http://schemas.microsoft.com/office/powerpoint/2010/main" val="2011111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125928"/>
            <a:ext cx="7886700" cy="8795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Особенности организации и проведения ИС для участников ИС с ОВЗ, участников ИС – детей-инвалидов и инвалидов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_____________________________________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-1"/>
            <a:ext cx="9144000" cy="504000"/>
          </a:xfrm>
          <a:prstGeom prst="rect">
            <a:avLst/>
          </a:prstGeom>
          <a:gradFill flip="none" rotWithShape="1">
            <a:gsLst>
              <a:gs pos="0">
                <a:srgbClr val="0072BB">
                  <a:shade val="30000"/>
                  <a:satMod val="115000"/>
                </a:srgbClr>
              </a:gs>
              <a:gs pos="50000">
                <a:srgbClr val="0072BB">
                  <a:shade val="67500"/>
                  <a:satMod val="115000"/>
                </a:srgbClr>
              </a:gs>
              <a:gs pos="100000">
                <a:srgbClr val="0072BB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01801" y="31962"/>
            <a:ext cx="8642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400" dirty="0">
                <a:solidFill>
                  <a:schemeClr val="bg1"/>
                </a:solidFill>
              </a:rPr>
              <a:t>Красноярский центр оценки качества образования</a:t>
            </a:r>
            <a:endParaRPr lang="ru-RU" sz="24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5" t="9023" r="8812" b="6982"/>
          <a:stretch/>
        </p:blipFill>
        <p:spPr>
          <a:xfrm>
            <a:off x="16934" y="17261"/>
            <a:ext cx="468000" cy="46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28650" y="1882319"/>
            <a:ext cx="8357432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 smtClean="0"/>
              <a:t>Специальные условия</a:t>
            </a:r>
            <a:r>
              <a:rPr lang="ru-RU" sz="2000" dirty="0" smtClean="0"/>
              <a:t>, учитывающие состояние здоровья, особенности психофизического развития: </a:t>
            </a:r>
            <a:endParaRPr lang="ru-RU" sz="2000" dirty="0"/>
          </a:p>
          <a:p>
            <a:endParaRPr lang="ru-R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900" b="1" dirty="0"/>
              <a:t>Для участников ИС с нарушением опорно-двигательного аппарата:</a:t>
            </a:r>
            <a:r>
              <a:rPr lang="ru-RU" sz="1900" dirty="0"/>
              <a:t> при необходимости используется компьютер со специальным ПО (для ответов  в письменной форме). </a:t>
            </a:r>
          </a:p>
          <a:p>
            <a:r>
              <a:rPr lang="ru-RU" dirty="0" smtClean="0"/>
              <a:t>_______________________________________________________________________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736259" y="4515555"/>
            <a:ext cx="817328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900" dirty="0"/>
              <a:t>Участники ИС, особенности психофизического развития которых не позволяют им выполнить задания КИМ ИС в устной форме, могут выполнить задания КИМ ИС в письменной форме при наличии соответствующих рекомендаций ПМПК. Письменная форма работы оформляется на листах бумаги со штампом общеобразовательной организации, на базе которой участник проходит итоговое собеседование. </a:t>
            </a:r>
          </a:p>
        </p:txBody>
      </p:sp>
    </p:spTree>
    <p:extLst>
      <p:ext uri="{BB962C8B-B14F-4D97-AF65-F5344CB8AC3E}">
        <p14:creationId xmlns:p14="http://schemas.microsoft.com/office/powerpoint/2010/main" val="42705692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628248"/>
            <a:ext cx="7886700" cy="8795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Минимальное количество баллов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400" b="1" dirty="0" smtClean="0"/>
              <a:t>_____________________________________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-1"/>
            <a:ext cx="9144000" cy="504000"/>
          </a:xfrm>
          <a:prstGeom prst="rect">
            <a:avLst/>
          </a:prstGeom>
          <a:gradFill flip="none" rotWithShape="1">
            <a:gsLst>
              <a:gs pos="0">
                <a:srgbClr val="0072BB">
                  <a:shade val="30000"/>
                  <a:satMod val="115000"/>
                </a:srgbClr>
              </a:gs>
              <a:gs pos="50000">
                <a:srgbClr val="0072BB">
                  <a:shade val="67500"/>
                  <a:satMod val="115000"/>
                </a:srgbClr>
              </a:gs>
              <a:gs pos="100000">
                <a:srgbClr val="0072BB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01801" y="31962"/>
            <a:ext cx="8642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400" dirty="0">
                <a:solidFill>
                  <a:schemeClr val="bg1"/>
                </a:solidFill>
              </a:rPr>
              <a:t>Красноярский центр оценки качества образования</a:t>
            </a:r>
            <a:endParaRPr lang="ru-RU" sz="24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5" t="9023" r="8812" b="6982"/>
          <a:stretch/>
        </p:blipFill>
        <p:spPr>
          <a:xfrm>
            <a:off x="16934" y="17261"/>
            <a:ext cx="468000" cy="468000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753411"/>
              </p:ext>
            </p:extLst>
          </p:nvPr>
        </p:nvGraphicFramePr>
        <p:xfrm>
          <a:off x="16934" y="1216379"/>
          <a:ext cx="9127067" cy="5833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3655"/>
                <a:gridCol w="1813655"/>
                <a:gridCol w="1843051"/>
                <a:gridCol w="1828353"/>
                <a:gridCol w="1828353"/>
              </a:tblGrid>
              <a:tr h="220015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Категории участников ИС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Подкатегория участников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Критерии,</a:t>
                      </a:r>
                      <a:r>
                        <a:rPr lang="ru-RU" sz="1600" baseline="0" dirty="0" smtClean="0"/>
                        <a:t> по которым может проводиться оценивание (в скобках максимальный балл по критерию)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Максимальное количество баллов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Минимальное количество баллов, необходимое для получения зачета </a:t>
                      </a:r>
                      <a:endParaRPr lang="ru-RU" sz="1500" dirty="0"/>
                    </a:p>
                  </a:txBody>
                  <a:tcPr/>
                </a:tc>
              </a:tr>
              <a:tr h="52803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Глухие, позднооглохшие </a:t>
                      </a:r>
                    </a:p>
                    <a:p>
                      <a:endParaRPr lang="ru-RU" sz="15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Владеющие сурдопереводом</a:t>
                      </a:r>
                      <a:endParaRPr lang="ru-RU" sz="15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П1(2), П2(1), П3(1), М1(2), М2(1), Д1(3)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</a:tr>
              <a:tr h="52803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 владеющие сурдопереводом</a:t>
                      </a:r>
                      <a:endParaRPr lang="ru-RU" sz="15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91185">
                <a:tc>
                  <a:txBody>
                    <a:bodyPr/>
                    <a:lstStyle/>
                    <a:p>
                      <a:r>
                        <a:rPr lang="ru-RU" sz="15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Слабослышащие</a:t>
                      </a:r>
                      <a:endParaRPr lang="ru-RU" sz="15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5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П1(2), П2(1), П3(1), М1(2), М2(1), Д1(3)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</a:tr>
              <a:tr h="997221">
                <a:tc rowSpan="2">
                  <a:txBody>
                    <a:bodyPr/>
                    <a:lstStyle/>
                    <a:p>
                      <a:r>
                        <a:rPr lang="ru-RU" sz="15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Слепые, поздноослепшие</a:t>
                      </a:r>
                      <a:endParaRPr lang="ru-RU" sz="15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владеющие шрифтом Брайля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Ч(1), ЧЗ(1), П1(2), П2(1), П3(1), М1(2), М2(1), Д1(3), Р1(2), Р2(2), Р3(2), Р4(1)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</a:tr>
              <a:tr h="95907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 владеющие шрифтом Брайля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М1(2), М2(1), Д1(3), Р1(2), Р2(2), Р3(2)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8221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628248"/>
            <a:ext cx="7886700" cy="8795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Минимальное количество баллов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400" b="1" dirty="0" smtClean="0"/>
              <a:t>_____________________________________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-1"/>
            <a:ext cx="9144000" cy="504000"/>
          </a:xfrm>
          <a:prstGeom prst="rect">
            <a:avLst/>
          </a:prstGeom>
          <a:gradFill flip="none" rotWithShape="1">
            <a:gsLst>
              <a:gs pos="0">
                <a:srgbClr val="0072BB">
                  <a:shade val="30000"/>
                  <a:satMod val="115000"/>
                </a:srgbClr>
              </a:gs>
              <a:gs pos="50000">
                <a:srgbClr val="0072BB">
                  <a:shade val="67500"/>
                  <a:satMod val="115000"/>
                </a:srgbClr>
              </a:gs>
              <a:gs pos="100000">
                <a:srgbClr val="0072BB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01801" y="31962"/>
            <a:ext cx="8642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400" dirty="0">
                <a:solidFill>
                  <a:schemeClr val="bg1"/>
                </a:solidFill>
              </a:rPr>
              <a:t>Красноярский центр оценки качества образования</a:t>
            </a:r>
            <a:endParaRPr lang="ru-RU" sz="24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5" t="9023" r="8812" b="6982"/>
          <a:stretch/>
        </p:blipFill>
        <p:spPr>
          <a:xfrm>
            <a:off x="16934" y="17261"/>
            <a:ext cx="468000" cy="468000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6934" y="889108"/>
          <a:ext cx="9127067" cy="6762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3655"/>
                <a:gridCol w="1813655"/>
                <a:gridCol w="1843051"/>
                <a:gridCol w="1828353"/>
                <a:gridCol w="1828353"/>
              </a:tblGrid>
              <a:tr h="19624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Категории участников ИС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Подкатегория участников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Критерии,</a:t>
                      </a:r>
                      <a:r>
                        <a:rPr lang="ru-RU" sz="1600" baseline="0" dirty="0" smtClean="0"/>
                        <a:t> по которым может проводиться оценивание (в скобках максимальный балл по критерию)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Максимальное количество баллов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Минимальное количество баллов, необходимое для получения зачета </a:t>
                      </a:r>
                      <a:endParaRPr lang="ru-RU" sz="1500" dirty="0"/>
                    </a:p>
                  </a:txBody>
                  <a:tcPr/>
                </a:tc>
              </a:tr>
              <a:tr h="995683">
                <a:tc>
                  <a:txBody>
                    <a:bodyPr/>
                    <a:lstStyle/>
                    <a:p>
                      <a:r>
                        <a:rPr lang="ru-RU" sz="15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Слабовидящие</a:t>
                      </a:r>
                      <a:endParaRPr lang="ru-RU" sz="15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5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Ч1(1), Ч3(1), П1(2), П2(1), П3(1), М1(2), М2(1), Д1(3), Р1(2), Р2(2), Р3(2), Р4(1)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</a:tr>
              <a:tr h="746899">
                <a:tc>
                  <a:txBody>
                    <a:bodyPr/>
                    <a:lstStyle/>
                    <a:p>
                      <a:r>
                        <a:rPr lang="ru-RU" sz="15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Участники </a:t>
                      </a:r>
                    </a:p>
                    <a:p>
                      <a:r>
                        <a:rPr lang="ru-RU" sz="15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 тяжелыми нарушениями речи</a:t>
                      </a:r>
                      <a:endParaRPr lang="ru-RU" sz="15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5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П1(2), П2(1), П3(1), М1(2), М2(1), Д1(3),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</a:tr>
              <a:tr h="743055">
                <a:tc rowSpan="2">
                  <a:txBody>
                    <a:bodyPr/>
                    <a:lstStyle/>
                    <a:p>
                      <a:r>
                        <a:rPr lang="ru-RU" sz="15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Участники </a:t>
                      </a:r>
                    </a:p>
                    <a:p>
                      <a:r>
                        <a:rPr lang="ru-RU" sz="15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 нарушениями опорно-двигательного аппарата</a:t>
                      </a:r>
                      <a:endParaRPr lang="ru-RU" sz="15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 отсутствии сопутствующих заболеваний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Ч1(1), Ч2(1), Ч3(1), П1(2), П2(1), П3(1), М1(2), М2(1), Д1(3), Р1(2), Р2(2), Р3(2), Р4(1)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</a:tr>
              <a:tr h="1500938">
                <a:tc vMerge="1">
                  <a:txBody>
                    <a:bodyPr/>
                    <a:lstStyle/>
                    <a:p>
                      <a:endParaRPr lang="ru-RU" sz="15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наличие сопутствующих заболеваний (например, тяжелые нарушения речи, слепота, др.)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соответствии </a:t>
                      </a:r>
                      <a:br>
                        <a:rPr lang="ru-RU" sz="15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5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 сопутствующим заболеванием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соответствии </a:t>
                      </a:r>
                      <a:br>
                        <a:rPr lang="ru-RU" sz="15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5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 сопутствующим заболеванием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соответствии </a:t>
                      </a:r>
                      <a:br>
                        <a:rPr lang="ru-RU" sz="15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5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 сопутствующим заболеванием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819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6621" y="502994"/>
            <a:ext cx="7886700" cy="942767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 smtClean="0">
                <a:solidFill>
                  <a:srgbClr val="08376E"/>
                </a:solidFill>
              </a:rPr>
              <a:t>Продолжительность проведения ИС</a:t>
            </a:r>
            <a:endParaRPr lang="ru-RU" sz="2200" b="1" dirty="0">
              <a:solidFill>
                <a:srgbClr val="08376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-1"/>
            <a:ext cx="9144000" cy="504000"/>
          </a:xfrm>
          <a:prstGeom prst="rect">
            <a:avLst/>
          </a:prstGeom>
          <a:gradFill flip="none" rotWithShape="1">
            <a:gsLst>
              <a:gs pos="0">
                <a:srgbClr val="0072BB">
                  <a:shade val="30000"/>
                  <a:satMod val="115000"/>
                </a:srgbClr>
              </a:gs>
              <a:gs pos="50000">
                <a:srgbClr val="0072BB">
                  <a:shade val="67500"/>
                  <a:satMod val="115000"/>
                </a:srgbClr>
              </a:gs>
              <a:gs pos="100000">
                <a:srgbClr val="0072BB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01801" y="31962"/>
            <a:ext cx="8642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400" dirty="0">
                <a:solidFill>
                  <a:schemeClr val="bg1"/>
                </a:solidFill>
              </a:rPr>
              <a:t>Красноярский центр оценки качества образования</a:t>
            </a:r>
            <a:endParaRPr lang="ru-RU" sz="24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5" t="9023" r="8812" b="6982"/>
          <a:stretch/>
        </p:blipFill>
        <p:spPr>
          <a:xfrm>
            <a:off x="16934" y="17261"/>
            <a:ext cx="468000" cy="46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B1A4A95-7288-655A-1057-D9B3FC9EC654}"/>
              </a:ext>
            </a:extLst>
          </p:cNvPr>
          <p:cNvSpPr txBox="1"/>
          <p:nvPr/>
        </p:nvSpPr>
        <p:spPr>
          <a:xfrm>
            <a:off x="484933" y="1354924"/>
            <a:ext cx="8449001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ru-RU" sz="2000" b="1" i="1" dirty="0"/>
              <a:t>Продолжительность проведения итогового собеседования для каждого участника ИС – 15-16 </a:t>
            </a:r>
            <a:r>
              <a:rPr lang="ru-RU" sz="2000" b="1" i="1" dirty="0" smtClean="0"/>
              <a:t>минут. </a:t>
            </a:r>
            <a:r>
              <a:rPr lang="ru-RU" sz="2000" dirty="0" smtClean="0"/>
              <a:t>Для </a:t>
            </a:r>
            <a:r>
              <a:rPr lang="ru-RU" sz="2000" dirty="0"/>
              <a:t>участников ИС с ОВЗ, детей-инвалидов и инвалидов продолжительность проведения ИС увеличивается на 30 </a:t>
            </a:r>
            <a:r>
              <a:rPr lang="ru-RU" sz="2000" dirty="0" smtClean="0"/>
              <a:t>минут. </a:t>
            </a:r>
            <a:r>
              <a:rPr lang="ru-RU" sz="2000" dirty="0"/>
              <a:t>(т.е. общая продолжительность </a:t>
            </a:r>
            <a:r>
              <a:rPr lang="ru-RU" sz="2000" dirty="0" smtClean="0"/>
              <a:t>итогового собеседования </a:t>
            </a:r>
            <a:r>
              <a:rPr lang="ru-RU" sz="2000" dirty="0"/>
              <a:t>для указанных категорий участников итогового собеседования </a:t>
            </a:r>
            <a:r>
              <a:rPr lang="ru-RU" sz="2000" dirty="0" smtClean="0"/>
              <a:t>составляет в </a:t>
            </a:r>
            <a:r>
              <a:rPr lang="ru-RU" sz="2000" dirty="0"/>
              <a:t>среднем 45 минут). </a:t>
            </a:r>
            <a:endParaRPr lang="ru-RU" sz="2000" dirty="0" smtClean="0"/>
          </a:p>
          <a:p>
            <a:pPr algn="just">
              <a:defRPr/>
            </a:pPr>
            <a:endParaRPr lang="ru-RU" sz="2000" dirty="0" smtClean="0"/>
          </a:p>
          <a:p>
            <a:pPr algn="just">
              <a:defRPr/>
            </a:pPr>
            <a:r>
              <a:rPr lang="ru-RU" sz="2000" b="1" i="1" dirty="0"/>
              <a:t>Итоговое собеседование может проводиться как в ходе учебного процесса, так и вне учебного процесса в общеобразовательной </a:t>
            </a:r>
            <a:r>
              <a:rPr lang="ru-RU" sz="2000" b="1" i="1" dirty="0" smtClean="0"/>
              <a:t>организации. </a:t>
            </a:r>
            <a:r>
              <a:rPr lang="ru-RU" sz="2000" i="1" dirty="0" smtClean="0"/>
              <a:t>Решение </a:t>
            </a:r>
            <a:r>
              <a:rPr lang="ru-RU" sz="2000" i="1" dirty="0"/>
              <a:t>о выборе варианта проведения ИС принимается общеобразовательной организацией самостоятельно (приказ по школе</a:t>
            </a:r>
            <a:r>
              <a:rPr lang="ru-RU" sz="2000" i="1" dirty="0" smtClean="0"/>
              <a:t>).</a:t>
            </a:r>
          </a:p>
          <a:p>
            <a:pPr algn="just">
              <a:defRPr/>
            </a:pPr>
            <a:endParaRPr lang="ru-RU" sz="2000" i="1" dirty="0" smtClean="0"/>
          </a:p>
          <a:p>
            <a:pPr algn="just">
              <a:defRPr/>
            </a:pPr>
            <a:r>
              <a:rPr lang="ru-RU" sz="2000" b="1" i="1" dirty="0"/>
              <a:t>В каждой аудитории ведется потоковая аудиозапись</a:t>
            </a:r>
          </a:p>
          <a:p>
            <a:pPr algn="just">
              <a:defRPr/>
            </a:pPr>
            <a:r>
              <a:rPr lang="ru-RU" sz="2000" i="1" dirty="0"/>
              <a:t>Выбор средств для ведения потоковой аудиозаписи осуществляется общеобразовательной организацией </a:t>
            </a:r>
            <a:r>
              <a:rPr lang="ru-RU" sz="2000" i="1" dirty="0" smtClean="0"/>
              <a:t>самостоятельно.</a:t>
            </a:r>
            <a:endParaRPr lang="ru-RU" sz="2000" i="1" dirty="0"/>
          </a:p>
          <a:p>
            <a:pPr>
              <a:defRPr/>
            </a:pPr>
            <a:endParaRPr lang="ru-RU" sz="1600" i="1" dirty="0"/>
          </a:p>
          <a:p>
            <a:pPr>
              <a:defRPr/>
            </a:pP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  <a:p>
            <a:pPr>
              <a:defRPr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26147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628248"/>
            <a:ext cx="7886700" cy="8795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Минимальное количество баллов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400" b="1" dirty="0" smtClean="0"/>
              <a:t>_____________________________________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-1"/>
            <a:ext cx="9144000" cy="504000"/>
          </a:xfrm>
          <a:prstGeom prst="rect">
            <a:avLst/>
          </a:prstGeom>
          <a:gradFill flip="none" rotWithShape="1">
            <a:gsLst>
              <a:gs pos="0">
                <a:srgbClr val="0072BB">
                  <a:shade val="30000"/>
                  <a:satMod val="115000"/>
                </a:srgbClr>
              </a:gs>
              <a:gs pos="50000">
                <a:srgbClr val="0072BB">
                  <a:shade val="67500"/>
                  <a:satMod val="115000"/>
                </a:srgbClr>
              </a:gs>
              <a:gs pos="100000">
                <a:srgbClr val="0072BB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01801" y="31962"/>
            <a:ext cx="8642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400" dirty="0">
                <a:solidFill>
                  <a:schemeClr val="bg1"/>
                </a:solidFill>
              </a:rPr>
              <a:t>Красноярский центр оценки качества образования</a:t>
            </a:r>
            <a:endParaRPr lang="ru-RU" sz="24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5" t="9023" r="8812" b="6982"/>
          <a:stretch/>
        </p:blipFill>
        <p:spPr>
          <a:xfrm>
            <a:off x="16934" y="17261"/>
            <a:ext cx="468000" cy="468000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6934" y="1216379"/>
          <a:ext cx="9127067" cy="56177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3655"/>
                <a:gridCol w="1813655"/>
                <a:gridCol w="1843051"/>
                <a:gridCol w="1828353"/>
                <a:gridCol w="1828353"/>
              </a:tblGrid>
              <a:tr h="2200156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Категории участников ИС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Подкатегория участников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Критерии,</a:t>
                      </a:r>
                      <a:r>
                        <a:rPr lang="ru-RU" sz="1500" baseline="0" dirty="0" smtClean="0"/>
                        <a:t> по которым может проводиться оценивание (в скобках максимальный балл по критерию)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Максимальное количество баллов 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Минимальное количество баллов, необходимое для получения зачета </a:t>
                      </a:r>
                      <a:endParaRPr lang="ru-RU" sz="1500" dirty="0"/>
                    </a:p>
                  </a:txBody>
                  <a:tcPr/>
                </a:tc>
              </a:tr>
              <a:tr h="4911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Участники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 расстройствами аутистического спектра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5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Ч1(1), М1(2), М2(1), Д1(3)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</a:tr>
              <a:tr h="4911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Участники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 задержкой психического развития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5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Ч1(1), П1(2), П2(1), П3(1), М1(2), М2(1), Д1(3)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</a:tr>
              <a:tr h="4911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Иные категории участников ИС, которым требуется создание особых условий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5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Ч1(1), Ч2(1), Ч3(1), П1(2), П2(1), П3(1), М1(2), М2(1), Д1(3), Р1(2), Р2(2), Р3(2), Р4(1)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9365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6621" y="668740"/>
            <a:ext cx="7886700" cy="77702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solidFill>
                  <a:srgbClr val="08376E"/>
                </a:solidFill>
              </a:rPr>
              <a:t>Подготовка к проведению итогового собеседования в </a:t>
            </a:r>
            <a:r>
              <a:rPr lang="ru-RU" sz="2400" b="1" dirty="0" smtClean="0">
                <a:solidFill>
                  <a:srgbClr val="08376E"/>
                </a:solidFill>
              </a:rPr>
              <a:t>образовательной организации</a:t>
            </a:r>
            <a:r>
              <a:rPr lang="ru-RU" sz="2400" dirty="0" smtClean="0">
                <a:solidFill>
                  <a:srgbClr val="08376E"/>
                </a:solidFill>
              </a:rPr>
              <a:t> 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-1"/>
            <a:ext cx="9144000" cy="504000"/>
          </a:xfrm>
          <a:prstGeom prst="rect">
            <a:avLst/>
          </a:prstGeom>
          <a:gradFill flip="none" rotWithShape="1">
            <a:gsLst>
              <a:gs pos="0">
                <a:srgbClr val="0072BB">
                  <a:shade val="30000"/>
                  <a:satMod val="115000"/>
                </a:srgbClr>
              </a:gs>
              <a:gs pos="50000">
                <a:srgbClr val="0072BB">
                  <a:shade val="67500"/>
                  <a:satMod val="115000"/>
                </a:srgbClr>
              </a:gs>
              <a:gs pos="100000">
                <a:srgbClr val="0072BB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01801" y="31962"/>
            <a:ext cx="8642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400" dirty="0">
                <a:solidFill>
                  <a:schemeClr val="bg1"/>
                </a:solidFill>
              </a:rPr>
              <a:t>Красноярский центр оценки качества образования</a:t>
            </a:r>
            <a:endParaRPr lang="ru-RU" sz="24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5" t="9023" r="8812" b="6982"/>
          <a:stretch/>
        </p:blipFill>
        <p:spPr>
          <a:xfrm>
            <a:off x="16934" y="17261"/>
            <a:ext cx="468000" cy="46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B1A4A95-7288-655A-1057-D9B3FC9EC654}"/>
              </a:ext>
            </a:extLst>
          </p:cNvPr>
          <p:cNvSpPr txBox="1"/>
          <p:nvPr/>
        </p:nvSpPr>
        <p:spPr>
          <a:xfrm>
            <a:off x="484933" y="1354924"/>
            <a:ext cx="844900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 dirty="0"/>
              <a:t>Итоговое собеседование начинается в 09.00 часов и проводится </a:t>
            </a:r>
            <a:r>
              <a:rPr lang="ru-RU" sz="2000" dirty="0" smtClean="0"/>
              <a:t>без использования бланков.</a:t>
            </a:r>
          </a:p>
          <a:p>
            <a:pPr>
              <a:defRPr/>
            </a:pPr>
            <a:endParaRPr lang="ru-RU" sz="2000" dirty="0" smtClean="0"/>
          </a:p>
          <a:p>
            <a:pPr>
              <a:defRPr/>
            </a:pPr>
            <a:r>
              <a:rPr lang="ru-RU" sz="2000" dirty="0"/>
              <a:t>В день проведения ИС участникам ИС и лицам, привлеченным к его проведению, </a:t>
            </a:r>
            <a:r>
              <a:rPr lang="ru-RU" sz="2000" u="sng" dirty="0">
                <a:solidFill>
                  <a:srgbClr val="C00000"/>
                </a:solidFill>
              </a:rPr>
              <a:t>запрещается иметь при себе и использовать</a:t>
            </a:r>
            <a:r>
              <a:rPr lang="ru-RU" sz="2000" dirty="0">
                <a:solidFill>
                  <a:srgbClr val="C00000"/>
                </a:solidFill>
              </a:rPr>
              <a:t> </a:t>
            </a:r>
            <a:r>
              <a:rPr lang="ru-RU" sz="2000" dirty="0"/>
              <a:t>средства связи, фото-, аудио- видеоаппаратуру, справочные материалы, письменные заметки и иные средства хранения и передачи </a:t>
            </a:r>
            <a:r>
              <a:rPr lang="ru-RU" sz="2000" dirty="0" smtClean="0"/>
              <a:t>информации.</a:t>
            </a:r>
          </a:p>
          <a:p>
            <a:pPr>
              <a:defRPr/>
            </a:pPr>
            <a:endParaRPr lang="ru-RU" sz="2000" dirty="0"/>
          </a:p>
          <a:p>
            <a:pPr>
              <a:defRPr/>
            </a:pPr>
            <a:r>
              <a:rPr lang="ru-RU" sz="2000" dirty="0"/>
              <a:t>На рабочем столе участника ИС в аудитории проведения ИС помимо текстов, тем и заданий ИС могут находиться: </a:t>
            </a:r>
          </a:p>
          <a:p>
            <a:pPr>
              <a:defRPr/>
            </a:pPr>
            <a:r>
              <a:rPr lang="ru-RU" sz="2000" i="1" dirty="0"/>
              <a:t>         - ручка </a:t>
            </a:r>
          </a:p>
          <a:p>
            <a:pPr>
              <a:defRPr/>
            </a:pPr>
            <a:r>
              <a:rPr lang="ru-RU" sz="2000" i="1" dirty="0"/>
              <a:t>         - документ, удостоверяющий личность</a:t>
            </a:r>
          </a:p>
          <a:p>
            <a:pPr>
              <a:defRPr/>
            </a:pPr>
            <a:r>
              <a:rPr lang="ru-RU" sz="2000" i="1" dirty="0"/>
              <a:t>         - лекарственные средства (при необходимости)</a:t>
            </a:r>
          </a:p>
          <a:p>
            <a:pPr>
              <a:defRPr/>
            </a:pPr>
            <a:r>
              <a:rPr lang="ru-RU" sz="2000" i="1" dirty="0"/>
              <a:t>         - специальные технические средства (для участников с ОВЗ</a:t>
            </a:r>
            <a:r>
              <a:rPr lang="ru-RU" sz="2000" i="1" dirty="0" smtClean="0"/>
              <a:t>)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  <a:p>
            <a:pPr>
              <a:defRPr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8255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6621" y="668740"/>
            <a:ext cx="7886700" cy="77702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solidFill>
                  <a:srgbClr val="08376E"/>
                </a:solidFill>
              </a:rPr>
              <a:t>Подготовка к проведению итогового собеседования в </a:t>
            </a:r>
            <a:r>
              <a:rPr lang="ru-RU" sz="2400" b="1" dirty="0" smtClean="0">
                <a:solidFill>
                  <a:srgbClr val="08376E"/>
                </a:solidFill>
              </a:rPr>
              <a:t>образовательной организации</a:t>
            </a:r>
            <a:r>
              <a:rPr lang="ru-RU" sz="2400" dirty="0" smtClean="0">
                <a:solidFill>
                  <a:srgbClr val="08376E"/>
                </a:solidFill>
              </a:rPr>
              <a:t> 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-1"/>
            <a:ext cx="9144000" cy="504000"/>
          </a:xfrm>
          <a:prstGeom prst="rect">
            <a:avLst/>
          </a:prstGeom>
          <a:gradFill flip="none" rotWithShape="1">
            <a:gsLst>
              <a:gs pos="0">
                <a:srgbClr val="0072BB">
                  <a:shade val="30000"/>
                  <a:satMod val="115000"/>
                </a:srgbClr>
              </a:gs>
              <a:gs pos="50000">
                <a:srgbClr val="0072BB">
                  <a:shade val="67500"/>
                  <a:satMod val="115000"/>
                </a:srgbClr>
              </a:gs>
              <a:gs pos="100000">
                <a:srgbClr val="0072BB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01801" y="31962"/>
            <a:ext cx="8642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400" dirty="0">
                <a:solidFill>
                  <a:schemeClr val="bg1"/>
                </a:solidFill>
              </a:rPr>
              <a:t>Красноярский центр оценки качества образования</a:t>
            </a:r>
            <a:endParaRPr lang="ru-RU" sz="24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5" t="9023" r="8812" b="6982"/>
          <a:stretch/>
        </p:blipFill>
        <p:spPr>
          <a:xfrm>
            <a:off x="16934" y="17261"/>
            <a:ext cx="468000" cy="46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B1A4A95-7288-655A-1057-D9B3FC9EC654}"/>
              </a:ext>
            </a:extLst>
          </p:cNvPr>
          <p:cNvSpPr txBox="1"/>
          <p:nvPr/>
        </p:nvSpPr>
        <p:spPr>
          <a:xfrm>
            <a:off x="484933" y="1354924"/>
            <a:ext cx="8449001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 dirty="0"/>
              <a:t>Для проведения итогового собеседования выделяются</a:t>
            </a:r>
            <a:r>
              <a:rPr lang="ru-RU" sz="2000" dirty="0" smtClean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 smtClean="0"/>
              <a:t>Аудитории </a:t>
            </a:r>
            <a:r>
              <a:rPr lang="ru-RU" sz="2000" b="1" dirty="0"/>
              <a:t>ожидания итогового собеседования</a:t>
            </a:r>
            <a:r>
              <a:rPr lang="ru-RU" sz="2000" b="1" dirty="0" smtClean="0"/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 smtClean="0"/>
              <a:t>Аудитории </a:t>
            </a:r>
            <a:r>
              <a:rPr lang="ru-RU" sz="2000" b="1" dirty="0"/>
              <a:t>проведения итогового собеседования</a:t>
            </a:r>
            <a:r>
              <a:rPr lang="ru-RU" sz="2000" b="1" dirty="0" smtClean="0"/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Учебные </a:t>
            </a:r>
            <a:r>
              <a:rPr lang="ru-RU" sz="2000" dirty="0"/>
              <a:t>кабинеты для участников, прошедших итоговое собеседование (</a:t>
            </a:r>
            <a:r>
              <a:rPr lang="ru-RU" sz="2000" dirty="0" smtClean="0"/>
              <a:t>например, обучающиеся </a:t>
            </a:r>
            <a:r>
              <a:rPr lang="ru-RU" sz="2000" dirty="0"/>
              <a:t>могут ожидать начала следующего учебного занятия в данном </a:t>
            </a:r>
            <a:r>
              <a:rPr lang="ru-RU" sz="2000" dirty="0" smtClean="0"/>
              <a:t>учебном кабинете);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Штаб</a:t>
            </a:r>
            <a:r>
              <a:rPr lang="ru-RU" sz="2000" dirty="0"/>
              <a:t> </a:t>
            </a:r>
            <a:r>
              <a:rPr lang="ru-RU" sz="2000" dirty="0" smtClean="0"/>
              <a:t> </a:t>
            </a:r>
            <a:r>
              <a:rPr lang="ru-RU" dirty="0" smtClean="0"/>
              <a:t>(оборудуется </a:t>
            </a:r>
            <a:r>
              <a:rPr lang="ru-RU" dirty="0"/>
              <a:t>телефонной связью, принтером, персональным </a:t>
            </a:r>
            <a:r>
              <a:rPr lang="ru-RU" dirty="0" smtClean="0"/>
              <a:t>компьютером с </a:t>
            </a:r>
            <a:r>
              <a:rPr lang="ru-RU" dirty="0"/>
              <a:t>выходом в сеть «Интернет» для получения КИМ итогового собеседования, </a:t>
            </a:r>
            <a:r>
              <a:rPr lang="ru-RU" dirty="0" smtClean="0"/>
              <a:t>критериев оценивания </a:t>
            </a:r>
            <a:r>
              <a:rPr lang="ru-RU" dirty="0"/>
              <a:t>итогового собеседования и других материалов итогового собеседования.</a:t>
            </a:r>
            <a:br>
              <a:rPr lang="ru-RU" dirty="0"/>
            </a:br>
            <a:r>
              <a:rPr lang="ru-RU" dirty="0"/>
              <a:t>В Штабе должно быть организовано рабочее место для внесения результатов </a:t>
            </a:r>
            <a:r>
              <a:rPr lang="ru-RU" dirty="0" smtClean="0"/>
              <a:t>итогового собеседования </a:t>
            </a:r>
            <a:r>
              <a:rPr lang="ru-RU" dirty="0"/>
              <a:t>в специализированную </a:t>
            </a:r>
            <a:r>
              <a:rPr lang="ru-RU" dirty="0" smtClean="0"/>
              <a:t>форму).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7968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811161"/>
            <a:ext cx="7886700" cy="8795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solidFill>
                  <a:srgbClr val="08376E"/>
                </a:solidFill>
              </a:rPr>
              <a:t>Проведение итогового собеседования в образовательной организации 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b="1" dirty="0"/>
          </a:p>
        </p:txBody>
      </p:sp>
      <p:sp>
        <p:nvSpPr>
          <p:cNvPr id="17" name="Объект 16"/>
          <p:cNvSpPr>
            <a:spLocks noGrp="1"/>
          </p:cNvSpPr>
          <p:nvPr>
            <p:ph idx="1"/>
          </p:nvPr>
        </p:nvSpPr>
        <p:spPr>
          <a:xfrm>
            <a:off x="879550" y="1504334"/>
            <a:ext cx="7886700" cy="535366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ru-RU" sz="2400" dirty="0" smtClean="0"/>
          </a:p>
          <a:p>
            <a:pPr marL="0" indent="0" algn="ctr">
              <a:buNone/>
            </a:pPr>
            <a:endParaRPr lang="ru-RU" sz="2400" b="1" i="1" dirty="0" smtClean="0"/>
          </a:p>
          <a:p>
            <a:pPr marL="0" indent="0" algn="ctr">
              <a:buNone/>
            </a:pPr>
            <a:r>
              <a:rPr lang="ru-RU" sz="2400" b="1" i="1" dirty="0" smtClean="0">
                <a:solidFill>
                  <a:srgbClr val="C00000"/>
                </a:solidFill>
              </a:rPr>
              <a:t>Внимание!</a:t>
            </a:r>
          </a:p>
          <a:p>
            <a:pPr marL="0" indent="0">
              <a:buNone/>
            </a:pPr>
            <a:r>
              <a:rPr lang="ru-RU" sz="2400" dirty="0" smtClean="0"/>
              <a:t>До </a:t>
            </a:r>
            <a:r>
              <a:rPr lang="ru-RU" sz="2400" dirty="0"/>
              <a:t>завершения ИС в </a:t>
            </a:r>
            <a:r>
              <a:rPr lang="ru-RU" sz="2400" dirty="0" smtClean="0"/>
              <a:t>ОО участники, прошедшие ИС не должны встречаться с участниками ИС не прошедшими данную процедуру.</a:t>
            </a:r>
            <a:r>
              <a:rPr lang="ru-RU" sz="2400" b="1" dirty="0"/>
              <a:t/>
            </a:r>
            <a:br>
              <a:rPr lang="ru-RU" sz="2400" b="1" dirty="0"/>
            </a:b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-1"/>
            <a:ext cx="9144000" cy="504000"/>
          </a:xfrm>
          <a:prstGeom prst="rect">
            <a:avLst/>
          </a:prstGeom>
          <a:gradFill flip="none" rotWithShape="1">
            <a:gsLst>
              <a:gs pos="0">
                <a:srgbClr val="0072BB">
                  <a:shade val="30000"/>
                  <a:satMod val="115000"/>
                </a:srgbClr>
              </a:gs>
              <a:gs pos="50000">
                <a:srgbClr val="0072BB">
                  <a:shade val="67500"/>
                  <a:satMod val="115000"/>
                </a:srgbClr>
              </a:gs>
              <a:gs pos="100000">
                <a:srgbClr val="0072BB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01801" y="31962"/>
            <a:ext cx="8642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400" dirty="0">
                <a:solidFill>
                  <a:schemeClr val="bg1"/>
                </a:solidFill>
              </a:rPr>
              <a:t>Красноярский центр оценки качества образования</a:t>
            </a:r>
            <a:endParaRPr lang="ru-RU" sz="24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5" t="9023" r="8812" b="6982"/>
          <a:stretch/>
        </p:blipFill>
        <p:spPr>
          <a:xfrm>
            <a:off x="16934" y="17261"/>
            <a:ext cx="468000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2275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15191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>
                <a:solidFill>
                  <a:srgbClr val="08376E"/>
                </a:solidFill>
              </a:rPr>
              <a:t>Подготовка к проведению итогового собеседования в образовательной организации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0" y="-1"/>
            <a:ext cx="9144000" cy="504000"/>
          </a:xfrm>
          <a:prstGeom prst="rect">
            <a:avLst/>
          </a:prstGeom>
          <a:gradFill flip="none" rotWithShape="1">
            <a:gsLst>
              <a:gs pos="0">
                <a:srgbClr val="0072BB">
                  <a:shade val="30000"/>
                  <a:satMod val="115000"/>
                </a:srgbClr>
              </a:gs>
              <a:gs pos="50000">
                <a:srgbClr val="0072BB">
                  <a:shade val="67500"/>
                  <a:satMod val="115000"/>
                </a:srgbClr>
              </a:gs>
              <a:gs pos="100000">
                <a:srgbClr val="0072BB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01801" y="31962"/>
            <a:ext cx="8642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400" dirty="0">
                <a:solidFill>
                  <a:schemeClr val="bg1"/>
                </a:solidFill>
              </a:rPr>
              <a:t>Красноярский центр оценки качества образования</a:t>
            </a:r>
            <a:endParaRPr lang="ru-RU" sz="24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5" t="9023" r="8812" b="6982"/>
          <a:stretch/>
        </p:blipFill>
        <p:spPr>
          <a:xfrm>
            <a:off x="16934" y="17261"/>
            <a:ext cx="468000" cy="468000"/>
          </a:xfrm>
          <a:prstGeom prst="rect">
            <a:avLst/>
          </a:prstGeom>
        </p:spPr>
      </p:pic>
      <p:sp>
        <p:nvSpPr>
          <p:cNvPr id="17" name="Объект 16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9086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b="1" i="1" dirty="0">
                <a:solidFill>
                  <a:schemeClr val="tx2"/>
                </a:solidFill>
              </a:rPr>
              <a:t>Не позднее чем за две недели до проведения итогового </a:t>
            </a:r>
            <a:r>
              <a:rPr lang="ru-RU" sz="2400" b="1" i="1" dirty="0" smtClean="0">
                <a:solidFill>
                  <a:schemeClr val="tx2"/>
                </a:solidFill>
              </a:rPr>
              <a:t>собеседования руководитель </a:t>
            </a:r>
            <a:r>
              <a:rPr lang="ru-RU" sz="2400" b="1" i="1" dirty="0">
                <a:solidFill>
                  <a:schemeClr val="tx2"/>
                </a:solidFill>
              </a:rPr>
              <a:t>образовательной организации </a:t>
            </a:r>
            <a:r>
              <a:rPr lang="ru-RU" sz="2400" b="1" i="1" dirty="0" smtClean="0">
                <a:solidFill>
                  <a:schemeClr val="tx2"/>
                </a:solidFill>
              </a:rPr>
              <a:t>обеспечивает создание комиссии:</a:t>
            </a:r>
          </a:p>
          <a:p>
            <a:r>
              <a:rPr lang="ru-RU" sz="2600" b="1" dirty="0" smtClean="0"/>
              <a:t> по </a:t>
            </a:r>
            <a:r>
              <a:rPr lang="ru-RU" sz="2600" b="1" dirty="0"/>
              <a:t>проведению итогового </a:t>
            </a:r>
            <a:r>
              <a:rPr lang="ru-RU" sz="2600" b="1" dirty="0" smtClean="0"/>
              <a:t>собеседования </a:t>
            </a:r>
            <a:r>
              <a:rPr lang="ru-RU" sz="2600" dirty="0" smtClean="0"/>
              <a:t>(ответственный организатор ОО, организаторы проведения ИС, собеседники, технический специалист)</a:t>
            </a:r>
          </a:p>
          <a:p>
            <a:r>
              <a:rPr lang="ru-RU" sz="2600" b="1" dirty="0" smtClean="0"/>
              <a:t> по проверке итогового собеседования </a:t>
            </a:r>
            <a:r>
              <a:rPr lang="ru-RU" sz="2600" dirty="0" smtClean="0"/>
              <a:t>(эксперты)</a:t>
            </a:r>
          </a:p>
          <a:p>
            <a:pPr marL="0" indent="0">
              <a:buNone/>
            </a:pPr>
            <a:r>
              <a:rPr lang="ru-RU" sz="2600" dirty="0" smtClean="0"/>
              <a:t>(в </a:t>
            </a:r>
            <a:r>
              <a:rPr lang="ru-RU" sz="2600" dirty="0"/>
              <a:t>случае небольшого количества участников итогового собеседования</a:t>
            </a:r>
            <a:br>
              <a:rPr lang="ru-RU" sz="2600" dirty="0"/>
            </a:br>
            <a:r>
              <a:rPr lang="ru-RU" sz="2600" dirty="0"/>
              <a:t>и экспертов рекомендуется сформировать единую комиссию по проведению и </a:t>
            </a:r>
            <a:r>
              <a:rPr lang="ru-RU" sz="2600" dirty="0" smtClean="0"/>
              <a:t>проверке итогового </a:t>
            </a:r>
            <a:r>
              <a:rPr lang="ru-RU" sz="2600" dirty="0"/>
              <a:t>собеседования в образовательной </a:t>
            </a:r>
            <a:r>
              <a:rPr lang="ru-RU" sz="2600" dirty="0" smtClean="0"/>
              <a:t>организации)</a:t>
            </a:r>
            <a:r>
              <a:rPr lang="ru-RU" sz="2600" dirty="0"/>
              <a:t/>
            </a:r>
            <a:br>
              <a:rPr lang="ru-RU" sz="2600" dirty="0"/>
            </a:b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204482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9550" y="720850"/>
            <a:ext cx="7886700" cy="8795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solidFill>
                  <a:srgbClr val="08376E"/>
                </a:solidFill>
              </a:rPr>
              <a:t>Проведение итогового собеседования в образовательной организации 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-1"/>
            <a:ext cx="9144000" cy="504000"/>
          </a:xfrm>
          <a:prstGeom prst="rect">
            <a:avLst/>
          </a:prstGeom>
          <a:gradFill flip="none" rotWithShape="1">
            <a:gsLst>
              <a:gs pos="0">
                <a:srgbClr val="0072BB">
                  <a:shade val="30000"/>
                  <a:satMod val="115000"/>
                </a:srgbClr>
              </a:gs>
              <a:gs pos="50000">
                <a:srgbClr val="0072BB">
                  <a:shade val="67500"/>
                  <a:satMod val="115000"/>
                </a:srgbClr>
              </a:gs>
              <a:gs pos="100000">
                <a:srgbClr val="0072BB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01801" y="31962"/>
            <a:ext cx="8642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400" dirty="0">
                <a:solidFill>
                  <a:schemeClr val="bg1"/>
                </a:solidFill>
              </a:rPr>
              <a:t>Красноярский центр оценки качества образования</a:t>
            </a:r>
            <a:endParaRPr lang="ru-RU" sz="24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5" t="9023" r="8812" b="6982"/>
          <a:stretch/>
        </p:blipFill>
        <p:spPr>
          <a:xfrm>
            <a:off x="16934" y="17261"/>
            <a:ext cx="468000" cy="468000"/>
          </a:xfrm>
          <a:prstGeom prst="rect">
            <a:avLst/>
          </a:prstGeom>
        </p:spPr>
      </p:pic>
      <p:sp>
        <p:nvSpPr>
          <p:cNvPr id="17" name="Объект 16"/>
          <p:cNvSpPr>
            <a:spLocks noGrp="1"/>
          </p:cNvSpPr>
          <p:nvPr>
            <p:ph idx="1"/>
          </p:nvPr>
        </p:nvSpPr>
        <p:spPr>
          <a:xfrm>
            <a:off x="879550" y="1504334"/>
            <a:ext cx="7886700" cy="5353665"/>
          </a:xfrm>
        </p:spPr>
        <p:txBody>
          <a:bodyPr>
            <a:noAutofit/>
          </a:bodyPr>
          <a:lstStyle/>
          <a:p>
            <a:endParaRPr lang="ru-RU" sz="2000" dirty="0" smtClean="0"/>
          </a:p>
          <a:p>
            <a:r>
              <a:rPr lang="ru-RU" sz="2000" dirty="0" smtClean="0"/>
              <a:t>В </a:t>
            </a:r>
            <a:r>
              <a:rPr lang="ru-RU" sz="2000" dirty="0"/>
              <a:t>день проведения итогового собеседования не ранее 07:30 по </a:t>
            </a:r>
            <a:r>
              <a:rPr lang="ru-RU" sz="2000" dirty="0" smtClean="0"/>
              <a:t>местному времени </a:t>
            </a:r>
            <a:r>
              <a:rPr lang="ru-RU" sz="2000" dirty="0"/>
              <a:t>технический специалист образовательной организации получает от </a:t>
            </a:r>
            <a:r>
              <a:rPr lang="ru-RU" sz="2000" dirty="0" smtClean="0"/>
              <a:t>РЦОИ и </a:t>
            </a:r>
            <a:r>
              <a:rPr lang="ru-RU" sz="2000" dirty="0"/>
              <a:t>тиражирует материалы для проведения итогового </a:t>
            </a:r>
            <a:r>
              <a:rPr lang="ru-RU" sz="2000" dirty="0" smtClean="0"/>
              <a:t>собеседования</a:t>
            </a:r>
            <a:r>
              <a:rPr lang="ru-RU" sz="2000" dirty="0"/>
              <a:t>.</a:t>
            </a:r>
            <a:endParaRPr lang="ru-RU" sz="2000" dirty="0" smtClean="0"/>
          </a:p>
          <a:p>
            <a:r>
              <a:rPr lang="ru-RU" sz="2000" dirty="0"/>
              <a:t>Итоговое собеседование начинается в 09:00 по местному времени. </a:t>
            </a:r>
            <a:r>
              <a:rPr lang="ru-RU" sz="2000" dirty="0" smtClean="0"/>
              <a:t>Участники итогового </a:t>
            </a:r>
            <a:r>
              <a:rPr lang="ru-RU" sz="2000" dirty="0"/>
              <a:t>собеседования ожидают своей очереди в аудитории ожидания. </a:t>
            </a:r>
            <a:endParaRPr lang="ru-RU" sz="2000" dirty="0" smtClean="0"/>
          </a:p>
          <a:p>
            <a:r>
              <a:rPr lang="ru-RU" sz="2000" dirty="0"/>
              <a:t>П</a:t>
            </a:r>
            <a:r>
              <a:rPr lang="ru-RU" sz="2000" dirty="0" smtClean="0"/>
              <a:t>роверка </a:t>
            </a:r>
            <a:r>
              <a:rPr lang="ru-RU" sz="2000" dirty="0"/>
              <a:t>ответов каждого участника итогового </a:t>
            </a:r>
            <a:r>
              <a:rPr lang="ru-RU" sz="2000" dirty="0" smtClean="0"/>
              <a:t>собеседования осуществляется </a:t>
            </a:r>
            <a:r>
              <a:rPr lang="ru-RU" sz="2000" dirty="0"/>
              <a:t>экспертом непосредственно в процессе ответа </a:t>
            </a:r>
            <a:r>
              <a:rPr lang="ru-RU" sz="2000" dirty="0" smtClean="0"/>
              <a:t>(Приказ МО КК от 09.01.2024 № 1-11-04)</a:t>
            </a:r>
          </a:p>
          <a:p>
            <a:r>
              <a:rPr lang="ru-RU" sz="2000" dirty="0"/>
              <a:t>В аудиториях проведения итогового собеседования ведется </a:t>
            </a:r>
            <a:r>
              <a:rPr lang="ru-RU" sz="2000" dirty="0" smtClean="0"/>
              <a:t>потоковая аудиозапись (Приказ МО КК </a:t>
            </a:r>
            <a:r>
              <a:rPr lang="ru-RU" sz="2000" dirty="0"/>
              <a:t>от 09.01.2024 № 1-11-04</a:t>
            </a:r>
            <a:r>
              <a:rPr lang="ru-RU" sz="2000" dirty="0" smtClean="0"/>
              <a:t>).</a:t>
            </a:r>
          </a:p>
          <a:p>
            <a:pPr marL="0" indent="0">
              <a:buNone/>
            </a:pP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88235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811161"/>
            <a:ext cx="7886700" cy="8795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solidFill>
                  <a:srgbClr val="08376E"/>
                </a:solidFill>
              </a:rPr>
              <a:t>Проведение итогового собеседования в образовательной организации 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-1"/>
            <a:ext cx="9144000" cy="504000"/>
          </a:xfrm>
          <a:prstGeom prst="rect">
            <a:avLst/>
          </a:prstGeom>
          <a:gradFill flip="none" rotWithShape="1">
            <a:gsLst>
              <a:gs pos="0">
                <a:srgbClr val="0072BB">
                  <a:shade val="30000"/>
                  <a:satMod val="115000"/>
                </a:srgbClr>
              </a:gs>
              <a:gs pos="50000">
                <a:srgbClr val="0072BB">
                  <a:shade val="67500"/>
                  <a:satMod val="115000"/>
                </a:srgbClr>
              </a:gs>
              <a:gs pos="100000">
                <a:srgbClr val="0072BB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01801" y="31962"/>
            <a:ext cx="8642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400" dirty="0">
                <a:solidFill>
                  <a:schemeClr val="bg1"/>
                </a:solidFill>
              </a:rPr>
              <a:t>Красноярский центр оценки качества образования</a:t>
            </a:r>
            <a:endParaRPr lang="ru-RU" sz="24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5" t="9023" r="8812" b="6982"/>
          <a:stretch/>
        </p:blipFill>
        <p:spPr>
          <a:xfrm>
            <a:off x="16934" y="17261"/>
            <a:ext cx="468000" cy="468000"/>
          </a:xfrm>
          <a:prstGeom prst="rect">
            <a:avLst/>
          </a:prstGeom>
        </p:spPr>
      </p:pic>
      <p:sp>
        <p:nvSpPr>
          <p:cNvPr id="17" name="Объект 16"/>
          <p:cNvSpPr>
            <a:spLocks noGrp="1"/>
          </p:cNvSpPr>
          <p:nvPr>
            <p:ph idx="1"/>
          </p:nvPr>
        </p:nvSpPr>
        <p:spPr>
          <a:xfrm>
            <a:off x="879550" y="1504334"/>
            <a:ext cx="7886700" cy="535366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r>
              <a:rPr lang="ru-RU" sz="2400" dirty="0" smtClean="0"/>
              <a:t>При </a:t>
            </a:r>
            <a:r>
              <a:rPr lang="ru-RU" sz="2400" dirty="0"/>
              <a:t>ведении потоковой аудиозаписи нет необходимости в прослушивании </a:t>
            </a:r>
            <a:r>
              <a:rPr lang="ru-RU" sz="2400" dirty="0" smtClean="0"/>
              <a:t>ответов каждым </a:t>
            </a:r>
            <a:r>
              <a:rPr lang="ru-RU" sz="2400" dirty="0"/>
              <a:t>участником: </a:t>
            </a:r>
            <a:r>
              <a:rPr lang="ru-RU" sz="2400" b="1" dirty="0">
                <a:solidFill>
                  <a:srgbClr val="C00000"/>
                </a:solidFill>
              </a:rPr>
              <a:t>технический специалист</a:t>
            </a:r>
            <a:r>
              <a:rPr lang="ru-RU" sz="2400" dirty="0"/>
              <a:t> проверяет работоспособность оборудования</a:t>
            </a:r>
            <a:br>
              <a:rPr lang="ru-RU" sz="2400" dirty="0"/>
            </a:br>
            <a:r>
              <a:rPr lang="ru-RU" sz="2400" dirty="0"/>
              <a:t>(в том числе и звукозаписывающего) до начала итогового собеседования в </a:t>
            </a:r>
            <a:r>
              <a:rPr lang="ru-RU" sz="2400" dirty="0" smtClean="0"/>
              <a:t>каждой аудитории</a:t>
            </a:r>
            <a:r>
              <a:rPr lang="ru-RU" sz="2400" dirty="0"/>
              <a:t>, а при необходимости и в перерывах между прохождением </a:t>
            </a:r>
            <a:r>
              <a:rPr lang="ru-RU" sz="2400" dirty="0" smtClean="0"/>
              <a:t>итогового собеседования </a:t>
            </a:r>
            <a:r>
              <a:rPr lang="ru-RU" sz="2400" dirty="0"/>
              <a:t>разными участниками итогового собеседования. </a:t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1502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374149"/>
            <a:ext cx="7886700" cy="50144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solidFill>
                  <a:srgbClr val="08376E"/>
                </a:solidFill>
              </a:rPr>
              <a:t>Проведение </a:t>
            </a:r>
            <a:r>
              <a:rPr lang="ru-RU" sz="2200" b="1" dirty="0">
                <a:solidFill>
                  <a:srgbClr val="08376E"/>
                </a:solidFill>
              </a:rPr>
              <a:t>итогового собеседования в </a:t>
            </a:r>
            <a:r>
              <a:rPr lang="ru-RU" sz="2200" b="1" dirty="0" smtClean="0">
                <a:solidFill>
                  <a:srgbClr val="08376E"/>
                </a:solidFill>
              </a:rPr>
              <a:t>образовательной организации</a:t>
            </a:r>
            <a:r>
              <a:rPr lang="ru-RU" sz="2200" dirty="0" smtClean="0">
                <a:solidFill>
                  <a:srgbClr val="08376E"/>
                </a:solidFill>
              </a:rPr>
              <a:t> 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-1"/>
            <a:ext cx="9144000" cy="504000"/>
          </a:xfrm>
          <a:prstGeom prst="rect">
            <a:avLst/>
          </a:prstGeom>
          <a:gradFill flip="none" rotWithShape="1">
            <a:gsLst>
              <a:gs pos="0">
                <a:srgbClr val="0072BB">
                  <a:shade val="30000"/>
                  <a:satMod val="115000"/>
                </a:srgbClr>
              </a:gs>
              <a:gs pos="50000">
                <a:srgbClr val="0072BB">
                  <a:shade val="67500"/>
                  <a:satMod val="115000"/>
                </a:srgbClr>
              </a:gs>
              <a:gs pos="100000">
                <a:srgbClr val="0072BB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01801" y="31962"/>
            <a:ext cx="8642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400" dirty="0">
                <a:solidFill>
                  <a:schemeClr val="bg1"/>
                </a:solidFill>
              </a:rPr>
              <a:t>Красноярский центр оценки качества образования</a:t>
            </a:r>
            <a:endParaRPr lang="ru-RU" sz="24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5" t="9023" r="8812" b="6982"/>
          <a:stretch/>
        </p:blipFill>
        <p:spPr>
          <a:xfrm>
            <a:off x="16934" y="17261"/>
            <a:ext cx="468000" cy="468000"/>
          </a:xfrm>
          <a:prstGeom prst="rect">
            <a:avLst/>
          </a:prstGeom>
        </p:spPr>
      </p:pic>
      <p:sp>
        <p:nvSpPr>
          <p:cNvPr id="17" name="Объект 16"/>
          <p:cNvSpPr>
            <a:spLocks noGrp="1"/>
          </p:cNvSpPr>
          <p:nvPr>
            <p:ph idx="1"/>
          </p:nvPr>
        </p:nvSpPr>
        <p:spPr>
          <a:xfrm>
            <a:off x="628650" y="1875594"/>
            <a:ext cx="7886700" cy="584036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2000" dirty="0" smtClean="0"/>
              <a:t>	</a:t>
            </a:r>
            <a:r>
              <a:rPr lang="ru-RU" sz="2000" dirty="0"/>
              <a:t>	</a:t>
            </a:r>
            <a:r>
              <a:rPr lang="ru-RU" sz="2000" dirty="0" smtClean="0"/>
              <a:t>В </a:t>
            </a:r>
            <a:r>
              <a:rPr lang="ru-RU" sz="2000" dirty="0"/>
              <a:t>случае если участник итогового собеседования по состоянию </a:t>
            </a:r>
            <a:r>
              <a:rPr lang="ru-RU" sz="2000" dirty="0" smtClean="0"/>
              <a:t>здоровья или </a:t>
            </a:r>
            <a:r>
              <a:rPr lang="ru-RU" sz="2000" dirty="0"/>
              <a:t>другим уважительным причинам не может завершить итоговое </a:t>
            </a:r>
            <a:r>
              <a:rPr lang="ru-RU" sz="2000" dirty="0" smtClean="0"/>
              <a:t>собеседование, он </a:t>
            </a:r>
            <a:r>
              <a:rPr lang="ru-RU" sz="2000" dirty="0"/>
              <a:t>может покинуть аудиторию проведения или аудиторию ожидания </a:t>
            </a:r>
            <a:r>
              <a:rPr lang="ru-RU" sz="2000" dirty="0" smtClean="0"/>
              <a:t>итогового собеседования</a:t>
            </a:r>
            <a:r>
              <a:rPr lang="ru-RU" sz="2000" dirty="0"/>
              <a:t>. Ответственный организатор образовательной организации составляет</a:t>
            </a:r>
            <a:r>
              <a:rPr lang="ru-RU" sz="2000" b="1" dirty="0"/>
              <a:t> «</a:t>
            </a:r>
            <a:r>
              <a:rPr lang="ru-RU" sz="2000" b="1" dirty="0" smtClean="0"/>
              <a:t>Акт о </a:t>
            </a:r>
            <a:r>
              <a:rPr lang="ru-RU" sz="2000" b="1" dirty="0"/>
              <a:t>досрочном завершении итогового собеседования по русскому языку по </a:t>
            </a:r>
            <a:r>
              <a:rPr lang="ru-RU" sz="2000" b="1" dirty="0" smtClean="0"/>
              <a:t>уважительным причинам</a:t>
            </a:r>
            <a:r>
              <a:rPr lang="ru-RU" sz="2000" b="1" dirty="0"/>
              <a:t>» </a:t>
            </a:r>
            <a:r>
              <a:rPr lang="ru-RU" sz="2000" dirty="0"/>
              <a:t>(см. приложение 13), а собеседник вносит соответствующую отметку в </a:t>
            </a:r>
            <a:r>
              <a:rPr lang="ru-RU" sz="2000" dirty="0" smtClean="0"/>
              <a:t>форму ИС-02 </a:t>
            </a:r>
            <a:r>
              <a:rPr lang="ru-RU" sz="2000" dirty="0"/>
              <a:t>«Ведомость учета проведения итогового собеседования в аудитории</a:t>
            </a:r>
            <a:r>
              <a:rPr lang="ru-RU" sz="2000" dirty="0" smtClean="0"/>
              <a:t>» (</a:t>
            </a:r>
            <a:r>
              <a:rPr lang="ru-RU" sz="2000" dirty="0"/>
              <a:t>см. приложение 8). Э</a:t>
            </a:r>
            <a:r>
              <a:rPr lang="ru-RU" sz="2000" dirty="0" smtClean="0"/>
              <a:t>ксперт ставит </a:t>
            </a:r>
            <a:r>
              <a:rPr lang="ru-RU" sz="2000" dirty="0"/>
              <a:t>отметку о досрочном завершении итогового собеседования в форме «</a:t>
            </a:r>
            <a:r>
              <a:rPr lang="ru-RU" sz="2000" dirty="0" smtClean="0"/>
              <a:t>Протокол эксперта </a:t>
            </a:r>
            <a:r>
              <a:rPr lang="ru-RU" sz="2000" dirty="0"/>
              <a:t>по оцениванию ответов участников итогового собеседования</a:t>
            </a:r>
            <a:r>
              <a:rPr lang="ru-RU" sz="2000" dirty="0" smtClean="0"/>
              <a:t>» (</a:t>
            </a:r>
            <a:r>
              <a:rPr lang="ru-RU" sz="2000" dirty="0"/>
              <a:t>см. приложение 9</a:t>
            </a:r>
            <a:r>
              <a:rPr lang="ru-RU" sz="2000" dirty="0" smtClean="0"/>
              <a:t>).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38099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Тема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4263</TotalTime>
  <Words>1561</Words>
  <Application>Microsoft Office PowerPoint</Application>
  <PresentationFormat>Экран (4:3)</PresentationFormat>
  <Paragraphs>194</Paragraphs>
  <Slides>20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Aharoni</vt:lpstr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Продолжительность проведения ИС</vt:lpstr>
      <vt:lpstr>Подготовка к проведению итогового собеседования в образовательной организации  </vt:lpstr>
      <vt:lpstr>Подготовка к проведению итогового собеседования в образовательной организации  </vt:lpstr>
      <vt:lpstr>Проведение итогового собеседования в образовательной организации  </vt:lpstr>
      <vt:lpstr>Подготовка к проведению итогового собеседования в образовательной организации </vt:lpstr>
      <vt:lpstr>Проведение итогового собеседования в образовательной организации  </vt:lpstr>
      <vt:lpstr>Проведение итогового собеседования в образовательной организации  </vt:lpstr>
      <vt:lpstr>Проведение итогового собеседования в образовательной организации  </vt:lpstr>
      <vt:lpstr>Проведение итогового собеседования в образовательной организации  </vt:lpstr>
      <vt:lpstr>Проведение итогового собеседования в образовательной организации  </vt:lpstr>
      <vt:lpstr>Результаты итогового собеседования</vt:lpstr>
      <vt:lpstr>Особенности организации и проведения ИС для участников ИС с ОВЗ, участников ИС – детей-инвалидов и инвалидов  _____________________________________ </vt:lpstr>
      <vt:lpstr>Особенности организации и проведения ИС для участников ИС с ОВЗ, участников ИС – детей-инвалидов и инвалидов  _____________________________________ </vt:lpstr>
      <vt:lpstr>Особенности организации и проведения ИС для участников ИС с ОВЗ, участников ИС – детей-инвалидов и инвалидов  _____________________________________ </vt:lpstr>
      <vt:lpstr>Особенности организации и проведения ИС для участников ИС с ОВЗ, участников ИС – детей-инвалидов и инвалидов  _____________________________________ </vt:lpstr>
      <vt:lpstr>Особенности организации и проведения ИС для участников ИС с ОВЗ, участников ИС – детей-инвалидов и инвалидов  _____________________________________ </vt:lpstr>
      <vt:lpstr>Минимальное количество баллов _____________________________________ </vt:lpstr>
      <vt:lpstr>Минимальное количество баллов _____________________________________ </vt:lpstr>
      <vt:lpstr>Минимальное количество баллов _____________________________________ </vt:lpstr>
    </vt:vector>
  </TitlesOfParts>
  <Company>ЦОКО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Печерина Татьяна Дмитриевна</dc:creator>
  <cp:lastModifiedBy>Печерина Татьяна Дмитриевна</cp:lastModifiedBy>
  <cp:revision>173</cp:revision>
  <cp:lastPrinted>2025-01-13T05:55:26Z</cp:lastPrinted>
  <dcterms:created xsi:type="dcterms:W3CDTF">2023-12-15T06:30:56Z</dcterms:created>
  <dcterms:modified xsi:type="dcterms:W3CDTF">2025-01-15T09:48:05Z</dcterms:modified>
</cp:coreProperties>
</file>