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926" r:id="rId2"/>
    <p:sldId id="928" r:id="rId3"/>
    <p:sldId id="929" r:id="rId4"/>
    <p:sldId id="902" r:id="rId5"/>
    <p:sldId id="903" r:id="rId6"/>
    <p:sldId id="939" r:id="rId7"/>
    <p:sldId id="906" r:id="rId8"/>
    <p:sldId id="919" r:id="rId9"/>
    <p:sldId id="943" r:id="rId10"/>
    <p:sldId id="899" r:id="rId11"/>
    <p:sldId id="940" r:id="rId12"/>
    <p:sldId id="900" r:id="rId13"/>
    <p:sldId id="913" r:id="rId14"/>
    <p:sldId id="914" r:id="rId15"/>
    <p:sldId id="915" r:id="rId16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926"/>
            <p14:sldId id="928"/>
            <p14:sldId id="929"/>
            <p14:sldId id="902"/>
            <p14:sldId id="903"/>
            <p14:sldId id="939"/>
            <p14:sldId id="906"/>
            <p14:sldId id="919"/>
            <p14:sldId id="943"/>
            <p14:sldId id="899"/>
            <p14:sldId id="940"/>
            <p14:sldId id="900"/>
            <p14:sldId id="913"/>
            <p14:sldId id="914"/>
            <p14:sldId id="915"/>
          </p14:sldIdLst>
        </p14:section>
      </p14:sectionLst>
    </p:ext>
    <p:ext uri="{EFAFB233-063F-42B5-8137-9DF3F51BA10A}">
      <p15:sldGuideLst xmlns:p15="http://schemas.microsoft.com/office/powerpoint/2012/main" xmlns="">
        <p15:guide id="5" orient="horz" pos="2255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pos="183">
          <p15:clr>
            <a:srgbClr val="A4A3A4"/>
          </p15:clr>
        </p15:guide>
        <p15:guide id="12" pos="1270" userDrawn="1">
          <p15:clr>
            <a:srgbClr val="A4A3A4"/>
          </p15:clr>
        </p15:guide>
        <p15:guide id="13" pos="3878" userDrawn="1">
          <p15:clr>
            <a:srgbClr val="A4A3A4"/>
          </p15:clr>
        </p15:guide>
        <p15:guide id="14" pos="19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FF66FF"/>
    <a:srgbClr val="CCFF99"/>
    <a:srgbClr val="149698"/>
    <a:srgbClr val="B2B2B2"/>
    <a:srgbClr val="DDDDDD"/>
    <a:srgbClr val="00CC9C"/>
    <a:srgbClr val="607492"/>
    <a:srgbClr val="C49500"/>
    <a:srgbClr val="149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095" autoAdjust="0"/>
  </p:normalViewPr>
  <p:slideViewPr>
    <p:cSldViewPr snapToGrid="0">
      <p:cViewPr>
        <p:scale>
          <a:sx n="100" d="100"/>
          <a:sy n="100" d="100"/>
        </p:scale>
        <p:origin x="-2004" y="-846"/>
      </p:cViewPr>
      <p:guideLst>
        <p:guide orient="horz" pos="2255"/>
        <p:guide pos="5602"/>
        <p:guide pos="183"/>
        <p:guide pos="1270"/>
        <p:guide pos="3878"/>
        <p:guide pos="1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60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15.01.2025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95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1/15/2025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80458" y="1343697"/>
            <a:ext cx="5150747" cy="2448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2" name="TextBox 9"/>
          <p:cNvSpPr txBox="1">
            <a:spLocks noChangeArrowheads="1"/>
          </p:cNvSpPr>
          <p:nvPr/>
        </p:nvSpPr>
        <p:spPr bwMode="auto">
          <a:xfrm>
            <a:off x="4549047" y="3990975"/>
            <a:ext cx="43733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Харитонова Снежана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вановна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главный специалист отдела общего образования</a:t>
            </a:r>
          </a:p>
          <a:p>
            <a:pPr algn="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министерства образования Красноярского края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3" name="Рисунок 82" descr="1200px-Coat_of_arms_of_Krasnoyarsk_Krai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75" y="3343274"/>
            <a:ext cx="1149254" cy="14001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2700" y="863590"/>
            <a:ext cx="6276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45" algn="ctr">
              <a:defRPr/>
            </a:pPr>
            <a: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  <a:t>Организация и проведение итогового собеседования </a:t>
            </a:r>
            <a:b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</a:br>
            <a: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  <a:t>по русскому языку </a:t>
            </a:r>
            <a:b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</a:br>
            <a:r>
              <a:rPr lang="ru-RU" sz="3600" b="1" i="1" kern="1400" cap="all" dirty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  <a:t>в 2025 году</a:t>
            </a:r>
            <a:endParaRPr lang="ru-RU" altLang="ru-RU" sz="3200" b="1" i="1" spc="50" dirty="0">
              <a:ln w="13500">
                <a:solidFill>
                  <a:srgbClr val="0F6FC6">
                    <a:shade val="2500"/>
                    <a:alpha val="6500"/>
                  </a:srgbClr>
                </a:solidFill>
                <a:prstDash val="solid"/>
              </a:ln>
              <a:solidFill>
                <a:srgbClr val="14969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004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42900" y="847725"/>
            <a:ext cx="8401049" cy="4019550"/>
          </a:xfrm>
          <a:prstGeom prst="round2DiagRect">
            <a:avLst/>
          </a:prstGeom>
          <a:gradFill flip="none" rotWithShape="1">
            <a:gsLst>
              <a:gs pos="0">
                <a:srgbClr val="FF5353">
                  <a:tint val="66000"/>
                  <a:satMod val="160000"/>
                </a:srgbClr>
              </a:gs>
              <a:gs pos="50000">
                <a:srgbClr val="FF5353">
                  <a:tint val="44500"/>
                  <a:satMod val="160000"/>
                </a:srgbClr>
              </a:gs>
              <a:gs pos="100000">
                <a:srgbClr val="FF535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 Повторно </a:t>
            </a:r>
            <a:r>
              <a:rPr lang="ru-RU" sz="1800" b="1" u="sng" dirty="0" smtClean="0">
                <a:solidFill>
                  <a:schemeClr val="tx1"/>
                </a:solidFill>
              </a:rPr>
              <a:t>по решению педагогического совета </a:t>
            </a:r>
            <a:r>
              <a:rPr lang="ru-RU" sz="1800" b="1" dirty="0" smtClean="0">
                <a:solidFill>
                  <a:schemeClr val="tx1"/>
                </a:solidFill>
              </a:rPr>
              <a:t>школы допускаются </a:t>
            </a:r>
            <a:r>
              <a:rPr lang="ru-RU" sz="1800" b="1" dirty="0">
                <a:solidFill>
                  <a:schemeClr val="tx1"/>
                </a:solidFill>
              </a:rPr>
              <a:t>к ИС в дополнительные сроки в текущем учебном году следующие обучающиеся, экстерны</a:t>
            </a:r>
            <a:r>
              <a:rPr lang="ru-RU" sz="1800" b="1" dirty="0" smtClean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endParaRPr lang="ru-RU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   1. </a:t>
            </a:r>
            <a:r>
              <a:rPr lang="ru-RU" sz="1800" b="1" i="1" dirty="0">
                <a:solidFill>
                  <a:schemeClr val="tx1"/>
                </a:solidFill>
              </a:rPr>
              <a:t>получившие по ИС «незачет</a:t>
            </a:r>
            <a:r>
              <a:rPr lang="ru-RU" sz="1800" b="1" i="1" dirty="0" smtClean="0">
                <a:solidFill>
                  <a:schemeClr val="tx1"/>
                </a:solidFill>
              </a:rPr>
              <a:t>»</a:t>
            </a:r>
          </a:p>
          <a:p>
            <a:pPr>
              <a:defRPr/>
            </a:pPr>
            <a:endParaRPr lang="ru-RU" sz="18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  2. не явившиеся на ИС по уважительным причинам (болезнь </a:t>
            </a:r>
            <a:r>
              <a:rPr lang="ru-RU" sz="1800" b="1" i="1" dirty="0" smtClean="0">
                <a:solidFill>
                  <a:schemeClr val="tx1"/>
                </a:solidFill>
              </a:rPr>
              <a:t>или иные </a:t>
            </a:r>
            <a:r>
              <a:rPr lang="ru-RU" sz="1800" b="1" i="1" dirty="0">
                <a:solidFill>
                  <a:schemeClr val="tx1"/>
                </a:solidFill>
              </a:rPr>
              <a:t>обстоятельства), </a:t>
            </a:r>
            <a:r>
              <a:rPr lang="ru-RU" sz="1800" b="1" i="1" u="sng" dirty="0">
                <a:solidFill>
                  <a:schemeClr val="tx1"/>
                </a:solidFill>
              </a:rPr>
              <a:t>подтвержденным </a:t>
            </a:r>
            <a:r>
              <a:rPr lang="ru-RU" sz="1800" b="1" i="1" u="sng" dirty="0" smtClean="0">
                <a:solidFill>
                  <a:schemeClr val="tx1"/>
                </a:solidFill>
              </a:rPr>
              <a:t>документально</a:t>
            </a:r>
          </a:p>
          <a:p>
            <a:pPr>
              <a:defRPr/>
            </a:pPr>
            <a:endParaRPr lang="ru-RU" sz="1800" b="1" i="1" u="sng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   </a:t>
            </a:r>
            <a:r>
              <a:rPr lang="ru-RU" sz="1800" b="1" i="1" dirty="0">
                <a:solidFill>
                  <a:schemeClr val="tx1"/>
                </a:solidFill>
              </a:rPr>
              <a:t>3. не завершившие ИС по уважительным причинам (болезнь или иные обстоятельства), </a:t>
            </a:r>
            <a:r>
              <a:rPr lang="ru-RU" sz="1800" b="1" i="1" u="sng" dirty="0">
                <a:solidFill>
                  <a:schemeClr val="tx1"/>
                </a:solidFill>
              </a:rPr>
              <a:t>подтвержденным </a:t>
            </a:r>
            <a:r>
              <a:rPr lang="ru-RU" sz="1800" b="1" i="1" u="sng" dirty="0" smtClean="0">
                <a:solidFill>
                  <a:schemeClr val="tx1"/>
                </a:solidFill>
              </a:rPr>
              <a:t>документально</a:t>
            </a:r>
          </a:p>
          <a:p>
            <a:pPr>
              <a:defRPr/>
            </a:pPr>
            <a:endParaRPr lang="ru-RU" sz="1800" b="1" i="1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  4. удаленные с ИС за нарушение </a:t>
            </a:r>
            <a:r>
              <a:rPr lang="ru-RU" sz="1800" b="1" i="1" dirty="0" smtClean="0">
                <a:solidFill>
                  <a:schemeClr val="tx1"/>
                </a:solidFill>
              </a:rPr>
              <a:t>Порядка</a:t>
            </a:r>
            <a:endParaRPr lang="ru-RU" sz="1800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78028" y="254943"/>
            <a:ext cx="4073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Повторный допуск к  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ИС-9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mtClean="0">
                <a:solidFill>
                  <a:srgbClr val="04617B">
                    <a:shade val="90000"/>
                  </a:srgbClr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ru-RU" dirty="0">
              <a:solidFill>
                <a:srgbClr val="04617B">
                  <a:shade val="90000"/>
                </a:srgb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3688" y="533400"/>
            <a:ext cx="8553450" cy="127635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</a:rPr>
              <a:t>При получении повторного неудовлетворительного результата </a:t>
            </a:r>
            <a:r>
              <a:rPr lang="ru-RU" sz="1800" b="1" dirty="0" smtClean="0">
                <a:solidFill>
                  <a:srgbClr val="C00000"/>
                </a:solidFill>
              </a:rPr>
              <a:t>участнику</a:t>
            </a:r>
            <a:r>
              <a:rPr lang="ru-RU" sz="1800" b="1" dirty="0" smtClean="0">
                <a:solidFill>
                  <a:prstClr val="black"/>
                </a:solidFill>
              </a:rPr>
              <a:t> предоставляется право подать заявление о проверке аудиозаписи устного ответа в ОО, в которой он проходил ИС-9 в течение 2-х дней после объявления результата 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96864" y="2619376"/>
            <a:ext cx="8569325" cy="1628774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Руководитель МОУО </a:t>
            </a:r>
            <a:r>
              <a:rPr lang="ru-RU" sz="1800" b="1" dirty="0" smtClean="0">
                <a:solidFill>
                  <a:prstClr val="black"/>
                </a:solidFill>
              </a:rPr>
              <a:t>в 3-хдневный срок:</a:t>
            </a: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</a:rPr>
              <a:t> -   информирует РЦОИ о поступившем заявлении</a:t>
            </a: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</a:rPr>
              <a:t>-    создает комиссию по проверке аудиозаписи (</a:t>
            </a:r>
            <a:r>
              <a:rPr lang="ru-RU" sz="1800" b="1" dirty="0" smtClean="0">
                <a:solidFill>
                  <a:srgbClr val="FF0000"/>
                </a:solidFill>
              </a:rPr>
              <a:t>ИЗ ДРУГОГОЙ ОО!</a:t>
            </a:r>
            <a:r>
              <a:rPr lang="ru-RU" sz="1800" b="1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b="1" dirty="0" smtClean="0">
                <a:solidFill>
                  <a:prstClr val="black"/>
                </a:solidFill>
              </a:rPr>
              <a:t>обеспечивает проверку аудиозаписи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b="1" dirty="0" smtClean="0">
                <a:solidFill>
                  <a:prstClr val="black"/>
                </a:solidFill>
              </a:rPr>
              <a:t>результаты </a:t>
            </a:r>
            <a:r>
              <a:rPr lang="ru-RU" sz="1800" b="1" dirty="0">
                <a:solidFill>
                  <a:prstClr val="black"/>
                </a:solidFill>
              </a:rPr>
              <a:t>проверки </a:t>
            </a:r>
            <a:r>
              <a:rPr lang="ru-RU" sz="1800" b="1" dirty="0" smtClean="0">
                <a:solidFill>
                  <a:prstClr val="black"/>
                </a:solidFill>
              </a:rPr>
              <a:t>направляет </a:t>
            </a:r>
            <a:r>
              <a:rPr lang="ru-RU" sz="1800" b="1" dirty="0">
                <a:solidFill>
                  <a:prstClr val="black"/>
                </a:solidFill>
              </a:rPr>
              <a:t>в РЦОИ в день проверки</a:t>
            </a:r>
            <a:endParaRPr lang="ru-RU" sz="18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800" b="1" i="1" dirty="0" smtClean="0">
                <a:solidFill>
                  <a:prstClr val="black"/>
                </a:solidFill>
              </a:rPr>
              <a:t> </a:t>
            </a:r>
            <a:endParaRPr lang="ru-RU" sz="1800" b="1" i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6538" y="4419600"/>
            <a:ext cx="8569325" cy="628651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</a:rPr>
              <a:t>Результаты проверки доводятся до сведения участника в 3-дневный срок </a:t>
            </a:r>
            <a:r>
              <a:rPr lang="ru-RU" sz="1800" b="1" dirty="0" smtClean="0">
                <a:solidFill>
                  <a:srgbClr val="C00000"/>
                </a:solidFill>
              </a:rPr>
              <a:t>директором ОО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7776" y="71735"/>
            <a:ext cx="4100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Повторная проверка ИС-9 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4801" y="1966912"/>
            <a:ext cx="8569325" cy="466725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Директор ОО </a:t>
            </a:r>
            <a:r>
              <a:rPr lang="ru-RU" sz="1800" b="1" dirty="0" smtClean="0">
                <a:solidFill>
                  <a:prstClr val="black"/>
                </a:solidFill>
              </a:rPr>
              <a:t>в тот же день передает заявление в МОУО</a:t>
            </a:r>
            <a:endParaRPr lang="ru-RU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44643" y="155905"/>
            <a:ext cx="6901355" cy="475046"/>
          </a:xfrm>
          <a:prstGeom prst="round2Diag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Дистанционная форма ИС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06442" y="828676"/>
            <a:ext cx="8532758" cy="762000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dirty="0"/>
              <a:t>Проведение </a:t>
            </a:r>
            <a:r>
              <a:rPr lang="ru-RU" dirty="0" smtClean="0"/>
              <a:t>ИС с </a:t>
            </a:r>
            <a:r>
              <a:rPr lang="ru-RU" dirty="0"/>
              <a:t>использованием дистанционных информационно-коммуникационных технологий осуществляется </a:t>
            </a:r>
            <a:r>
              <a:rPr lang="ru-RU" b="1" u="sng" dirty="0">
                <a:solidFill>
                  <a:srgbClr val="C00000"/>
                </a:solidFill>
              </a:rPr>
              <a:t>в связи с исключительными обстоятельствами</a:t>
            </a:r>
            <a:r>
              <a:rPr lang="ru-RU" dirty="0"/>
              <a:t>, </a:t>
            </a:r>
            <a:r>
              <a:rPr lang="ru-RU" dirty="0" smtClean="0"/>
              <a:t>не </a:t>
            </a:r>
            <a:r>
              <a:rPr lang="ru-RU" dirty="0"/>
              <a:t>позволяющими участникам итогового собеседования лично присутствовать в образовательной организации: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2060" y="1750520"/>
            <a:ext cx="8549509" cy="783130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dirty="0" smtClean="0"/>
              <a:t>- для </a:t>
            </a:r>
            <a:r>
              <a:rPr lang="ru-RU" dirty="0"/>
              <a:t>участников </a:t>
            </a:r>
            <a:r>
              <a:rPr lang="ru-RU" dirty="0" smtClean="0"/>
              <a:t>ИС, </a:t>
            </a:r>
            <a:r>
              <a:rPr lang="ru-RU" dirty="0"/>
              <a:t>обучающихся (или находящихся) по состоянию здоровья </a:t>
            </a:r>
            <a:r>
              <a:rPr lang="ru-RU" u="sng" dirty="0"/>
              <a:t>на дому</a:t>
            </a:r>
            <a:r>
              <a:rPr lang="ru-RU" dirty="0"/>
              <a:t>, в </a:t>
            </a:r>
            <a:r>
              <a:rPr lang="ru-RU" u="sng" dirty="0"/>
              <a:t>образовательных организациях</a:t>
            </a:r>
            <a:r>
              <a:rPr lang="ru-RU" dirty="0"/>
              <a:t>, в том числе санаторно-курортных, в которых проводятся необходимые </a:t>
            </a:r>
            <a:r>
              <a:rPr lang="ru-RU" u="sng" dirty="0"/>
              <a:t>лечебные, реабилитационные и оздоровительные мероприятия </a:t>
            </a:r>
            <a:r>
              <a:rPr lang="ru-RU" dirty="0"/>
              <a:t>для нуждающихся в длительном </a:t>
            </a:r>
            <a:r>
              <a:rPr lang="ru-RU" dirty="0" smtClean="0"/>
              <a:t>лечении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32060" y="2693110"/>
            <a:ext cx="8572499" cy="700143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r>
              <a:rPr lang="ru-RU" dirty="0" smtClean="0"/>
              <a:t>- для </a:t>
            </a:r>
            <a:r>
              <a:rPr lang="ru-RU" dirty="0"/>
              <a:t>участников </a:t>
            </a:r>
            <a:r>
              <a:rPr lang="ru-RU" dirty="0" smtClean="0"/>
              <a:t>ИС, </a:t>
            </a:r>
            <a:r>
              <a:rPr lang="ru-RU" dirty="0"/>
              <a:t>соблюдающих карантинные меры, в том числе </a:t>
            </a:r>
            <a:r>
              <a:rPr lang="ru-RU" u="sng" dirty="0"/>
              <a:t>в связи с неблагоприятной эпидемиологической ситуацией</a:t>
            </a:r>
            <a:r>
              <a:rPr lang="ru-RU" dirty="0"/>
              <a:t>, и не имеющих возможности прибыть в места проведения итогового </a:t>
            </a:r>
            <a:r>
              <a:rPr lang="ru-RU" dirty="0" smtClean="0"/>
              <a:t>собеседования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5820" y="3550855"/>
            <a:ext cx="8539000" cy="60204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r>
              <a:rPr lang="ru-RU" dirty="0" smtClean="0"/>
              <a:t>- для </a:t>
            </a:r>
            <a:r>
              <a:rPr lang="ru-RU" dirty="0"/>
              <a:t>участников </a:t>
            </a:r>
            <a:r>
              <a:rPr lang="ru-RU" dirty="0" smtClean="0"/>
              <a:t>ИС </a:t>
            </a:r>
            <a:r>
              <a:rPr lang="ru-RU" u="sng" dirty="0"/>
              <a:t>с ОВЗ, детей-инвалидов </a:t>
            </a:r>
            <a:r>
              <a:rPr lang="ru-RU" u="sng" dirty="0" smtClean="0"/>
              <a:t>и </a:t>
            </a:r>
            <a:r>
              <a:rPr lang="ru-RU" u="sng" dirty="0"/>
              <a:t>инвалидов, не имеющих по объективным причинам возможности участвовать</a:t>
            </a:r>
            <a:r>
              <a:rPr lang="ru-RU" dirty="0"/>
              <a:t> в итоговом собеседовании в очной форме</a:t>
            </a:r>
            <a:endParaRPr lang="ru-RU" dirty="0" smtClean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44539" y="4248150"/>
            <a:ext cx="8539000" cy="742951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Решение принимается ОО самостоятельно (приказ)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О принятом решении ОО в срок не позднее одного дня до даты проведения ИС-9 информирует  МО  (ЦОКО)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6700" y="1285875"/>
            <a:ext cx="8715375" cy="32385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обеспечить: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проведение в образовательных организациях инструктажей ответственных организаторов образовательных организаций, организаторов, технических специалистов, собеседников, экспертов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необходимые условия в образовательных организациях при проведении ИС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наличие потоковой аудиозаписи ответов участников ИС в аудиториях проведения ИС (видеозаписи при дистанционной форме)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тиражирование в штабах в образовательных организациях материалов для проведения ИС, сканирование и направление в РЦОИ </a:t>
            </a: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день проведения ИС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списка участников, ведомостей учета проведения ИС в аудиториях, заполненной специализированной формы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о</a:t>
            </a:r>
            <a:r>
              <a:rPr kumimoji="0" lang="x-none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ценивание выполнения заданий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 непосредственно в процессе ответа обучающегося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хранение на бумажном носителе всех материалов ИС, а также аудио-файлов (видео-файлов) </a:t>
            </a:r>
          </a:p>
          <a:p>
            <a:pPr lvl="0" indent="-274320" algn="just">
              <a:buClr>
                <a:srgbClr val="0BD0D9"/>
              </a:buClr>
              <a:buSzPct val="95000"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 1 марта 2026 года. 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38150" y="549275"/>
            <a:ext cx="8531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3399"/>
                </a:solidFill>
                <a:latin typeface="Cambria" pitchFamily="18" charset="0"/>
              </a:rPr>
              <a:t>Задачи по </a:t>
            </a:r>
            <a:r>
              <a:rPr lang="ru-RU" sz="2000" b="1" dirty="0">
                <a:solidFill>
                  <a:srgbClr val="333399"/>
                </a:solidFill>
                <a:latin typeface="Cambria" pitchFamily="18" charset="0"/>
              </a:rPr>
              <a:t>проведению ИС в </a:t>
            </a:r>
            <a:r>
              <a:rPr lang="ru-RU" sz="2000" b="1" dirty="0" smtClean="0">
                <a:solidFill>
                  <a:srgbClr val="333399"/>
                </a:solidFill>
                <a:latin typeface="Cambria" pitchFamily="18" charset="0"/>
              </a:rPr>
              <a:t>2025 </a:t>
            </a:r>
            <a:r>
              <a:rPr lang="ru-RU" sz="2000" b="1" dirty="0">
                <a:solidFill>
                  <a:srgbClr val="333399"/>
                </a:solidFill>
                <a:latin typeface="Cambria" pitchFamily="18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60363" y="749331"/>
            <a:ext cx="8497887" cy="4270344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ru-RU" b="1" kern="1200" noProof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</a:t>
            </a:r>
            <a:r>
              <a:rPr lang="ru-RU" b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роверить</a:t>
            </a: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наличие каждого участника итогового собеседования в РИС, включая </a:t>
            </a:r>
            <a:r>
              <a:rPr lang="ru-RU" b="1" kern="1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экстернов</a:t>
            </a: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каждому должны быть внесены </a:t>
            </a: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сведения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lang="ru-RU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организовать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образовательных организациях информирование  под подпись  специалистов, входящих в состав комиссий по проведению и проверке ИС о Порядке проведения и проверки ИС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  взять на контроль информирование родителей и участников ИС-9</a:t>
            </a: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подпись </a:t>
            </a: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местах и сроках проведения ИС, о Порядке проведения ИС, о ведении во время проведения ИС </a:t>
            </a: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аудиозаписи </a:t>
            </a:r>
            <a:r>
              <a: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ответов участников ИС, о времени и месте ознакомления с результатами ИС, а также о результатах ИС, полученных обучающимися, </a:t>
            </a: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экстернами </a:t>
            </a: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собеседования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5. проверить наличие информации об ИС-9 на сайтах ОО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6. разместить телефоны «горячей линии» муниципального образования на сайте МОУО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u="sng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обеспечить </a:t>
            </a:r>
            <a:r>
              <a:rPr lang="ru-RU" b="1" u="sng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максимальную объективность оценивания ответов участников ИС </a:t>
            </a:r>
            <a:r>
              <a: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не должно носить формальный характер, не допускать «</a:t>
            </a:r>
            <a:r>
              <a:rPr lang="ru-RU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раздаривание</a:t>
            </a:r>
            <a:r>
              <a: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зачетов)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lang="ru-RU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8150" y="349220"/>
            <a:ext cx="8531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33399"/>
                </a:solidFill>
                <a:latin typeface="Cambria" pitchFamily="18" charset="0"/>
              </a:rPr>
              <a:t>Задачи по проведению ИС в 2025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 bwMode="auto">
          <a:xfrm>
            <a:off x="409574" y="657225"/>
            <a:ext cx="7229476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Спасибо 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 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внимание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!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5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5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6102577" y="4409065"/>
            <a:ext cx="238238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Тел. 8 (391)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222-53-79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hsi@krao.ru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68400" y="142875"/>
            <a:ext cx="749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актов 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523876" y="1343025"/>
            <a:ext cx="8143874" cy="1181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Порядок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проведения государственной итоговой аттестации по образовательным программам основного общего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образования (утв. совместным приказом Минпросвещения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России и Рособрнадзора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от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04.04.2023 №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232/551)</a:t>
            </a:r>
            <a:endParaRPr lang="ru-RU" sz="16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23876" y="3031828"/>
            <a:ext cx="8229599" cy="863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Приложение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к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письму Рособрнадзора от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29.10.2024 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№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 02-311</a:t>
            </a:r>
            <a:endParaRPr lang="ru-RU" sz="1600" b="1" dirty="0">
              <a:solidFill>
                <a:srgbClr val="333399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«Рекомендации по организации и проведению итогового собеседования </a:t>
            </a:r>
            <a:b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по русскому языку в 2025 году» </a:t>
            </a:r>
            <a:endParaRPr lang="ru-RU" sz="1600" b="1" dirty="0">
              <a:solidFill>
                <a:srgbClr val="333399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68400" y="142875"/>
            <a:ext cx="749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актов 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66750" y="809623"/>
            <a:ext cx="8229599" cy="17526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Требования </a:t>
            </a:r>
            <a:r>
              <a:rPr lang="ru-RU" sz="1200" b="1" dirty="0">
                <a:solidFill>
                  <a:srgbClr val="333399"/>
                </a:solidFill>
                <a:latin typeface="Cambria" pitchFamily="18" charset="0"/>
              </a:rPr>
              <a:t>к составу и формату сведений, вносимых и передаваемых в процессе репликации в федеральную информационную систему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а также к срокам внесения и передачи </a:t>
            </a: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/>
            </a:r>
            <a:b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в </a:t>
            </a:r>
            <a:r>
              <a:rPr lang="ru-RU" sz="1200" b="1" dirty="0">
                <a:solidFill>
                  <a:srgbClr val="333399"/>
                </a:solidFill>
                <a:latin typeface="Cambria" pitchFamily="18" charset="0"/>
              </a:rPr>
              <a:t>процессе репликации сведений в указанные информационные </a:t>
            </a: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системы </a:t>
            </a:r>
            <a:b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(утв. Приказом Рособрнадзора </a:t>
            </a:r>
            <a:r>
              <a:rPr lang="ru-RU" sz="1200" b="1" dirty="0">
                <a:solidFill>
                  <a:srgbClr val="333399"/>
                </a:solidFill>
                <a:latin typeface="Cambria" pitchFamily="18" charset="0"/>
              </a:rPr>
              <a:t>от 11.06.2021 </a:t>
            </a: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№ 805)</a:t>
            </a:r>
            <a:endParaRPr lang="ru-RU" sz="12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666750" y="2894014"/>
            <a:ext cx="8143874" cy="1820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333399"/>
                </a:solidFill>
                <a:latin typeface="Cambria" pitchFamily="18" charset="0"/>
              </a:rPr>
              <a:t>Правила формирования и ведения федеральной информационной системы обеспечения проведения государственной итоговой аттестации обучающихся, освоивших основные образовательные программы основного общего </a:t>
            </a: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/>
            </a:r>
            <a:b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и </a:t>
            </a:r>
            <a:r>
              <a:rPr lang="ru-RU" sz="1200" b="1" dirty="0">
                <a:solidFill>
                  <a:srgbClr val="333399"/>
                </a:solidFill>
                <a:latin typeface="Cambria" pitchFamily="18" charset="0"/>
              </a:rPr>
              <a:t>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</a:t>
            </a: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образования (</a:t>
            </a:r>
            <a:r>
              <a:rPr lang="ru-RU" sz="1200" b="1" dirty="0">
                <a:solidFill>
                  <a:srgbClr val="333399"/>
                </a:solidFill>
                <a:latin typeface="Cambria" pitchFamily="18" charset="0"/>
              </a:rPr>
              <a:t>утв. Постановлением Правительства Российской Федерации </a:t>
            </a: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/>
            </a:r>
            <a:b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от 29.11.2021 </a:t>
            </a:r>
            <a:r>
              <a:rPr lang="ru-RU" sz="1200" b="1" dirty="0">
                <a:solidFill>
                  <a:srgbClr val="333399"/>
                </a:solidFill>
                <a:latin typeface="Cambria" pitchFamily="18" charset="0"/>
              </a:rPr>
              <a:t>№ </a:t>
            </a:r>
            <a:r>
              <a:rPr lang="ru-RU" sz="1200" b="1" dirty="0" smtClean="0">
                <a:solidFill>
                  <a:srgbClr val="333399"/>
                </a:solidFill>
                <a:latin typeface="Cambria" pitchFamily="18" charset="0"/>
              </a:rPr>
              <a:t>2085)  </a:t>
            </a:r>
            <a:endParaRPr lang="ru-RU" sz="12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5" y="265113"/>
            <a:ext cx="859631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Перечень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региональных нормативных 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правовых актов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20292" y="726779"/>
            <a:ext cx="8590346" cy="9877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Порядок </a:t>
            </a:r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проведения и проверки итогового собеседования </a:t>
            </a: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по русскому </a:t>
            </a:r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языку как условия допуска к государственной итоговой </a:t>
            </a: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аттестации </a:t>
            </a:r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по образовательным </a:t>
            </a: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программам основного общего образования </a:t>
            </a:r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в Красноярском </a:t>
            </a:r>
            <a:r>
              <a:rPr lang="ru-RU" b="1" smtClean="0">
                <a:solidFill>
                  <a:srgbClr val="333399"/>
                </a:solidFill>
                <a:latin typeface="Cambria" pitchFamily="18" charset="0"/>
              </a:rPr>
              <a:t>крае </a:t>
            </a:r>
          </a:p>
          <a:p>
            <a:pPr algn="ctr">
              <a:defRPr/>
            </a:pPr>
            <a:r>
              <a:rPr lang="ru-RU" b="1" smtClean="0">
                <a:solidFill>
                  <a:srgbClr val="333399"/>
                </a:solidFill>
                <a:latin typeface="Cambria" pitchFamily="18" charset="0"/>
              </a:rPr>
              <a:t>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министерства образования Красноярского края от 09.01.2024 № 1-11-04</a:t>
            </a: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)  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80274" y="3038475"/>
            <a:ext cx="8603814" cy="781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Об </a:t>
            </a: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определении минимального количества баллов за итоговое собеседование </a:t>
            </a:r>
            <a:endParaRPr lang="ru-RU" b="1" dirty="0">
              <a:solidFill>
                <a:srgbClr val="333399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по русскому языку </a:t>
            </a: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в 2025 году, для выставления оценки «зачет»</a:t>
            </a:r>
            <a:endParaRPr lang="ru-RU" b="1" dirty="0">
              <a:solidFill>
                <a:srgbClr val="333399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проект приказа министерства образования Красноярского края</a:t>
            </a: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)  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310574" y="1828800"/>
            <a:ext cx="8603814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О внесении изменений в приказ министерства образования Красноярского края от 09.01.2024 </a:t>
            </a:r>
            <a:b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№ 1-11-04 «Об утверждении Порядка проведения и порядка проверки итогового собеседования по русскому языку как условия допуска к государственной итоговой аттестации по образовательным программам основного общего образования в Красноярском крае» </a:t>
            </a:r>
            <a:endParaRPr lang="ru-RU" b="1" dirty="0">
              <a:solidFill>
                <a:srgbClr val="333399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проект приказа министерства образования Красноярского края</a:t>
            </a:r>
            <a:r>
              <a:rPr lang="ru-RU" b="1" dirty="0" smtClean="0">
                <a:solidFill>
                  <a:srgbClr val="333399"/>
                </a:solidFill>
                <a:latin typeface="Cambria" pitchFamily="18" charset="0"/>
              </a:rPr>
              <a:t>)  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242" y="4009132"/>
            <a:ext cx="8563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80274" y="4009132"/>
            <a:ext cx="8603814" cy="9027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Об организации и проведении итогового собеседования по русскому языку как условия допуска к государственной итоговой аттестации по образовательным программам основного общего образования в Красноярском крае в 2025 году</a:t>
            </a:r>
          </a:p>
          <a:p>
            <a:pPr lvl="0" algn="ctr">
              <a:defRPr/>
            </a:pPr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проект приказа министерства образования Красноярского края</a:t>
            </a:r>
            <a:r>
              <a:rPr lang="ru-RU" b="1" dirty="0">
                <a:solidFill>
                  <a:srgbClr val="333399"/>
                </a:solidFill>
                <a:latin typeface="Cambria" pitchFamily="18" charset="0"/>
              </a:rPr>
              <a:t>)  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338" y="198438"/>
            <a:ext cx="7859712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Участники итогового собеседования</a:t>
            </a: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39725" y="660400"/>
            <a:ext cx="8537575" cy="14684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Обучающиеся IX классов общеобразовательных организаций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, в том числе:</a:t>
            </a: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- обучающиеся с ОВЗ, дети-инвалиды и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  <a:t>инвалиды</a:t>
            </a:r>
            <a:endParaRPr lang="ru-RU" sz="1500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- лица, обучающиеся по состоянию здоровья на дому, в образовательных организациях, в том числе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  <a:t>санаторно-курортных</a:t>
            </a:r>
            <a:endParaRPr lang="ru-RU" sz="1500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- лица, не допущенные к ГИА и не завершившие освоение образовательной программы основного общего образования в предыдущие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  <a:t>годы</a:t>
            </a:r>
            <a:endParaRPr lang="ru-RU" sz="15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39724" y="2205039"/>
            <a:ext cx="8537575" cy="12334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Лица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, осваивающие образовательные программы основного общего образования в </a:t>
            </a: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форме </a:t>
            </a:r>
            <a:r>
              <a:rPr lang="ru-RU" sz="1500" b="1" u="sng" dirty="0">
                <a:solidFill>
                  <a:srgbClr val="C00000"/>
                </a:solidFill>
                <a:latin typeface="Cambria" pitchFamily="18" charset="0"/>
              </a:rPr>
              <a:t>семейного образования</a:t>
            </a: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,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и </a:t>
            </a: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лица, обучающиеся по не имеющим государственной аккредитации образовательным программам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основного общего образования, имеющие право пройти экстерном ГИА в общеобразовательной организации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  <a:t>(экстерны)</a:t>
            </a:r>
            <a:endParaRPr lang="ru-RU" sz="15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39725" y="3600451"/>
            <a:ext cx="8537574" cy="1352550"/>
          </a:xfrm>
          <a:prstGeom prst="round2DiagRect">
            <a:avLst/>
          </a:prstGeom>
          <a:gradFill flip="none" rotWithShape="1">
            <a:gsLst>
              <a:gs pos="0">
                <a:srgbClr val="FF5353">
                  <a:tint val="66000"/>
                  <a:satMod val="160000"/>
                </a:srgbClr>
              </a:gs>
              <a:gs pos="50000">
                <a:srgbClr val="FF5353">
                  <a:tint val="44500"/>
                  <a:satMod val="160000"/>
                </a:srgbClr>
              </a:gs>
              <a:gs pos="100000">
                <a:srgbClr val="FF535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Обучающиеся IX классов общеобразовательных организаций, допущенные к ГИА и не прошедшие ГИА в предыдущие годы,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800" b="1" u="sng" dirty="0" smtClean="0">
                <a:solidFill>
                  <a:schemeClr val="tx1"/>
                </a:solidFill>
              </a:rPr>
              <a:t>не </a:t>
            </a:r>
            <a:r>
              <a:rPr lang="ru-RU" sz="1800" b="1" u="sng" dirty="0">
                <a:solidFill>
                  <a:schemeClr val="tx1"/>
                </a:solidFill>
              </a:rPr>
              <a:t>участвуют </a:t>
            </a:r>
            <a:r>
              <a:rPr lang="ru-RU" sz="1800" b="1" u="sng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в </a:t>
            </a:r>
            <a:r>
              <a:rPr lang="ru-RU" sz="1800" b="1" dirty="0">
                <a:solidFill>
                  <a:schemeClr val="tx1"/>
                </a:solidFill>
              </a:rPr>
              <a:t>итоговом </a:t>
            </a:r>
            <a:r>
              <a:rPr lang="ru-RU" sz="1800" b="1" dirty="0" smtClean="0">
                <a:solidFill>
                  <a:schemeClr val="tx1"/>
                </a:solidFill>
              </a:rPr>
              <a:t>собеседовании!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Результаты ИС-9 в качестве условия допуска к ГИА действуют бессрочно!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71475" y="660400"/>
            <a:ext cx="8537575" cy="116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2E3192"/>
                </a:solidFill>
                <a:latin typeface="Cambria" pitchFamily="18" charset="0"/>
              </a:rPr>
              <a:t>Для участия в итоговом собеседовании участники подают </a:t>
            </a:r>
            <a:r>
              <a:rPr lang="ru-RU" sz="1800" b="1" dirty="0" smtClean="0">
                <a:solidFill>
                  <a:srgbClr val="2E3192"/>
                </a:solidFill>
                <a:latin typeface="Cambria" pitchFamily="18" charset="0"/>
              </a:rPr>
              <a:t>ЗАЯВЛЕНИЕ лично  </a:t>
            </a:r>
            <a:r>
              <a:rPr lang="ru-RU" sz="1800" b="1" dirty="0">
                <a:solidFill>
                  <a:srgbClr val="2E3192"/>
                </a:solidFill>
                <a:latin typeface="Cambria" pitchFamily="18" charset="0"/>
              </a:rPr>
              <a:t>не позднее, чем за две недели до начала проведения итогового </a:t>
            </a:r>
            <a:r>
              <a:rPr lang="ru-RU" sz="1800" b="1" dirty="0" smtClean="0">
                <a:solidFill>
                  <a:srgbClr val="2E3192"/>
                </a:solidFill>
                <a:latin typeface="Cambria" pitchFamily="18" charset="0"/>
              </a:rPr>
              <a:t>собеседования (</a:t>
            </a: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</a:rPr>
              <a:t>до 29 января 2025 г.</a:t>
            </a:r>
            <a:r>
              <a:rPr lang="ru-RU" sz="1800" b="1" dirty="0" smtClean="0">
                <a:solidFill>
                  <a:srgbClr val="2E3192"/>
                </a:solidFill>
                <a:latin typeface="Cambria" pitchFamily="18" charset="0"/>
              </a:rPr>
              <a:t>)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Форма заявления претерпела изменения!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393700" y="3381374"/>
            <a:ext cx="8543925" cy="9667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 smtClean="0">
                <a:solidFill>
                  <a:srgbClr val="2E3192"/>
                </a:solidFill>
                <a:latin typeface="Cambria" pitchFamily="18" charset="0"/>
              </a:rPr>
              <a:t>Лица, </a:t>
            </a:r>
            <a:r>
              <a:rPr lang="ru-RU" sz="1800" b="1" dirty="0">
                <a:solidFill>
                  <a:srgbClr val="2E3192"/>
                </a:solidFill>
                <a:latin typeface="Cambria" pitchFamily="18" charset="0"/>
              </a:rPr>
              <a:t>о</a:t>
            </a:r>
            <a:r>
              <a:rPr lang="ru-RU" sz="1800" b="1" dirty="0" smtClean="0">
                <a:solidFill>
                  <a:srgbClr val="2E3192"/>
                </a:solidFill>
                <a:latin typeface="Cambria" pitchFamily="18" charset="0"/>
              </a:rPr>
              <a:t>сваивающие образовательные программы в форме семейного образования предъявляют справку о выборе формы обучения, выданную МОУО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400050" y="4462464"/>
            <a:ext cx="8543925" cy="557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 smtClean="0">
                <a:solidFill>
                  <a:srgbClr val="2E3192"/>
                </a:solidFill>
                <a:latin typeface="Cambria" pitchFamily="18" charset="0"/>
              </a:rPr>
              <a:t>Лица, не допущенные к ГИА и не завершившие освоение образовательной программы ООО предъявляют справку об образовании, выданную ОО</a:t>
            </a:r>
            <a:endParaRPr lang="ru-RU" sz="18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9338" y="198438"/>
            <a:ext cx="7859712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Регистрация на  ИС-9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00050" y="2076448"/>
            <a:ext cx="8537575" cy="11668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2E3192"/>
                </a:solidFill>
                <a:latin typeface="Cambria" pitchFamily="18" charset="0"/>
              </a:rPr>
              <a:t>Обучающиеся с ОВЗ предъявляют рекомендации </a:t>
            </a:r>
            <a:r>
              <a:rPr lang="ru-RU" sz="1800" b="1" dirty="0" smtClean="0">
                <a:solidFill>
                  <a:srgbClr val="2E3192"/>
                </a:solidFill>
                <a:latin typeface="Cambria" pitchFamily="18" charset="0"/>
              </a:rPr>
              <a:t>ПМПК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2E3192"/>
                </a:solidFill>
                <a:latin typeface="Cambria" pitchFamily="18" charset="0"/>
              </a:rPr>
              <a:t>Дети-инвалиды </a:t>
            </a:r>
            <a:r>
              <a:rPr lang="ru-RU" sz="1800" b="1" dirty="0">
                <a:solidFill>
                  <a:srgbClr val="2E3192"/>
                </a:solidFill>
                <a:latin typeface="Cambria" pitchFamily="18" charset="0"/>
              </a:rPr>
              <a:t>и инвалиды – справку об инвалидности + </a:t>
            </a:r>
            <a:r>
              <a:rPr lang="ru-RU" sz="1800" b="1" dirty="0" smtClean="0">
                <a:solidFill>
                  <a:srgbClr val="2E3192"/>
                </a:solidFill>
                <a:latin typeface="Cambria" pitchFamily="18" charset="0"/>
              </a:rPr>
              <a:t>рекомендации </a:t>
            </a:r>
            <a:r>
              <a:rPr lang="ru-RU" sz="1800" b="1">
                <a:solidFill>
                  <a:srgbClr val="2E3192"/>
                </a:solidFill>
                <a:latin typeface="Cambria" pitchFamily="18" charset="0"/>
              </a:rPr>
              <a:t>ПМПК </a:t>
            </a:r>
            <a:endParaRPr lang="ru-RU" sz="1800" b="1" dirty="0" smtClean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1926" y="695324"/>
            <a:ext cx="5819774" cy="3667125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 проводится ежегодно по текстам, темам и заданиям, сформированным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срок - вторая среда февраля 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сроки -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вторая рабочая среда марта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третий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понедельник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апреля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1" y="847725"/>
            <a:ext cx="2743200" cy="752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февраля 2025 г.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91248" y="2133600"/>
            <a:ext cx="2552701" cy="7524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марта 2025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1248" y="3419475"/>
            <a:ext cx="2571751" cy="7524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апреля 2025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0017" y="102543"/>
            <a:ext cx="389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Организация ИС-9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7653" y="1743075"/>
            <a:ext cx="8473278" cy="1247775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Для обучающихся </a:t>
            </a:r>
            <a:r>
              <a:rPr lang="ru-RU" sz="1800" b="1" i="1" dirty="0" smtClean="0">
                <a:solidFill>
                  <a:schemeClr val="tx1"/>
                </a:solidFill>
              </a:rPr>
              <a:t>малокомплектных </a:t>
            </a:r>
            <a:r>
              <a:rPr lang="ru-RU" sz="1800" b="1" i="1" dirty="0">
                <a:solidFill>
                  <a:schemeClr val="tx1"/>
                </a:solidFill>
              </a:rPr>
              <a:t>школ ИС может проводиться </a:t>
            </a:r>
            <a:r>
              <a:rPr lang="ru-RU" sz="1800" b="1" i="1" dirty="0" smtClean="0">
                <a:solidFill>
                  <a:schemeClr val="tx1"/>
                </a:solidFill>
              </a:rPr>
              <a:t>в </a:t>
            </a:r>
            <a:r>
              <a:rPr lang="ru-RU" sz="1800" b="1" i="1" dirty="0">
                <a:solidFill>
                  <a:schemeClr val="tx1"/>
                </a:solidFill>
              </a:rPr>
              <a:t>одной </a:t>
            </a:r>
            <a:r>
              <a:rPr lang="ru-RU" sz="1800" b="1" i="1" dirty="0" smtClean="0">
                <a:solidFill>
                  <a:schemeClr val="tx1"/>
                </a:solidFill>
              </a:rPr>
              <a:t>(или нескольких</a:t>
            </a:r>
            <a:r>
              <a:rPr lang="ru-RU" sz="1800" b="1" i="1" dirty="0">
                <a:solidFill>
                  <a:schemeClr val="tx1"/>
                </a:solidFill>
              </a:rPr>
              <a:t>) </a:t>
            </a:r>
            <a:r>
              <a:rPr lang="ru-RU" sz="1800" b="1" i="1" dirty="0" smtClean="0">
                <a:solidFill>
                  <a:schemeClr val="tx1"/>
                </a:solidFill>
              </a:rPr>
              <a:t>школе, </a:t>
            </a:r>
            <a:r>
              <a:rPr lang="ru-RU" sz="1800" b="1" i="1" dirty="0">
                <a:solidFill>
                  <a:schemeClr val="tx1"/>
                </a:solidFill>
              </a:rPr>
              <a:t>определенной управлением образования, </a:t>
            </a:r>
            <a:r>
              <a:rPr lang="ru-RU" sz="1800" b="1" i="1" u="sng" dirty="0" smtClean="0">
                <a:solidFill>
                  <a:schemeClr val="tx1"/>
                </a:solidFill>
              </a:rPr>
              <a:t>по </a:t>
            </a:r>
            <a:r>
              <a:rPr lang="ru-RU" sz="1800" b="1" i="1" u="sng" dirty="0">
                <a:solidFill>
                  <a:schemeClr val="tx1"/>
                </a:solidFill>
              </a:rPr>
              <a:t>согласованию </a:t>
            </a:r>
            <a:r>
              <a:rPr lang="ru-RU" sz="1800" b="1" i="1" dirty="0">
                <a:solidFill>
                  <a:schemeClr val="tx1"/>
                </a:solidFill>
              </a:rPr>
              <a:t>с министерством не позднее чем за месяц </a:t>
            </a:r>
            <a:r>
              <a:rPr lang="ru-RU" sz="1800" b="1" i="1" dirty="0" smtClean="0">
                <a:solidFill>
                  <a:schemeClr val="tx1"/>
                </a:solidFill>
              </a:rPr>
              <a:t>до завершения </a:t>
            </a:r>
            <a:r>
              <a:rPr lang="ru-RU" sz="1800" b="1" i="1" dirty="0">
                <a:solidFill>
                  <a:schemeClr val="tx1"/>
                </a:solidFill>
              </a:rPr>
              <a:t>срока подачи заявления </a:t>
            </a:r>
            <a:r>
              <a:rPr lang="ru-RU" sz="1800" b="1" i="1" dirty="0" smtClean="0">
                <a:solidFill>
                  <a:srgbClr val="C00000"/>
                </a:solidFill>
              </a:rPr>
              <a:t>(до 29 декабря 2024 г.)</a:t>
            </a:r>
          </a:p>
          <a:p>
            <a:pPr>
              <a:defRPr/>
            </a:pPr>
            <a:endParaRPr lang="ru-RU" b="1" i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78208" y="4383090"/>
            <a:ext cx="8518515" cy="588960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ИС </a:t>
            </a:r>
            <a:r>
              <a:rPr lang="ru-RU" sz="1800" b="1" dirty="0">
                <a:solidFill>
                  <a:schemeClr val="tx1"/>
                </a:solidFill>
              </a:rPr>
              <a:t>может проводиться в дистанционном </a:t>
            </a:r>
            <a:r>
              <a:rPr lang="ru-RU" sz="1800" b="1" dirty="0" smtClean="0">
                <a:solidFill>
                  <a:schemeClr val="tx1"/>
                </a:solidFill>
              </a:rPr>
              <a:t>формате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97653" y="690266"/>
            <a:ext cx="8480425" cy="912812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ИС проводится </a:t>
            </a:r>
            <a:r>
              <a:rPr lang="ru-RU" sz="1800" b="1" u="sng" dirty="0">
                <a:solidFill>
                  <a:schemeClr val="tx1"/>
                </a:solidFill>
              </a:rPr>
              <a:t>во всех </a:t>
            </a:r>
            <a:r>
              <a:rPr lang="ru-RU" sz="1800" b="1" dirty="0">
                <a:solidFill>
                  <a:schemeClr val="tx1"/>
                </a:solidFill>
              </a:rPr>
              <a:t>общеобразовательных организациях, расположенных на территории </a:t>
            </a:r>
            <a:r>
              <a:rPr lang="ru-RU" sz="1800" b="1" dirty="0" smtClean="0">
                <a:solidFill>
                  <a:schemeClr val="tx1"/>
                </a:solidFill>
              </a:rPr>
              <a:t>края </a:t>
            </a:r>
            <a:endParaRPr lang="ru-RU" sz="1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4125" y="228601"/>
            <a:ext cx="4324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Организация ИС-9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78208" y="3096420"/>
            <a:ext cx="8554237" cy="1139025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u="sng" dirty="0" smtClean="0">
                <a:solidFill>
                  <a:schemeClr val="tx1"/>
                </a:solidFill>
              </a:rPr>
              <a:t>В месте проведения ИС-9 могут присутствовать: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-ассистент для детей с ОВЗ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-должностные лица Рособрнадзора и министерства образования Красноярского края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551" y="228601"/>
            <a:ext cx="6810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Ознакомление с результатами  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ИС-9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8626" y="1050628"/>
            <a:ext cx="8480425" cy="912812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Результаты ИС доводятся до сведения участников под подпись в течение 3-х дней со дня поступления</a:t>
            </a:r>
            <a:endParaRPr lang="ru-RU" sz="1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2902" y="2661941"/>
            <a:ext cx="8480425" cy="912812"/>
          </a:xfrm>
          <a:prstGeom prst="round2DiagRect">
            <a:avLst/>
          </a:prstGeom>
          <a:gradFill flip="none" rotWithShape="1">
            <a:gsLst>
              <a:gs pos="0">
                <a:srgbClr val="FF5353">
                  <a:tint val="66000"/>
                  <a:satMod val="160000"/>
                </a:srgbClr>
              </a:gs>
              <a:gs pos="50000">
                <a:srgbClr val="FF5353">
                  <a:tint val="44500"/>
                  <a:satMod val="160000"/>
                </a:srgbClr>
              </a:gs>
              <a:gs pos="100000">
                <a:srgbClr val="FF535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Апелляций по результатам ИС-9 не предусмотрено</a:t>
            </a:r>
            <a:endParaRPr lang="ru-RU" sz="1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81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28436</TotalTime>
  <Words>1292</Words>
  <Application>Microsoft Office PowerPoint</Application>
  <PresentationFormat>Экран (16:9)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Снежана Ивановна Харитонова</cp:lastModifiedBy>
  <cp:revision>2417</cp:revision>
  <cp:lastPrinted>2018-08-22T04:29:50Z</cp:lastPrinted>
  <dcterms:modified xsi:type="dcterms:W3CDTF">2025-01-15T07:45:49Z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